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slideLayouts/slideLayout31.xml" ContentType="application/vnd.openxmlformats-officedocument.presentationml.slideLayout+xml"/>
  <Override PartName="/ppt/theme/theme15.xml" ContentType="application/vnd.openxmlformats-officedocument.theme+xml"/>
  <Override PartName="/ppt/slideLayouts/slideLayout32.xml" ContentType="application/vnd.openxmlformats-officedocument.presentationml.slideLayout+xml"/>
  <Override PartName="/ppt/theme/theme16.xml" ContentType="application/vnd.openxmlformats-officedocument.theme+xml"/>
  <Override PartName="/ppt/slideLayouts/slideLayout33.xml" ContentType="application/vnd.openxmlformats-officedocument.presentationml.slideLayout+xml"/>
  <Override PartName="/ppt/theme/theme17.xml" ContentType="application/vnd.openxmlformats-officedocument.theme+xml"/>
  <Override PartName="/ppt/slideLayouts/slideLayout34.xml" ContentType="application/vnd.openxmlformats-officedocument.presentationml.slideLayout+xml"/>
  <Override PartName="/ppt/theme/theme18.xml" ContentType="application/vnd.openxmlformats-officedocument.theme+xml"/>
  <Override PartName="/ppt/slideLayouts/slideLayout35.xml" ContentType="application/vnd.openxmlformats-officedocument.presentationml.slideLayout+xml"/>
  <Override PartName="/ppt/theme/theme19.xml" ContentType="application/vnd.openxmlformats-officedocument.theme+xml"/>
  <Override PartName="/ppt/slideLayouts/slideLayout36.xml" ContentType="application/vnd.openxmlformats-officedocument.presentationml.slideLayout+xml"/>
  <Override PartName="/ppt/theme/theme20.xml" ContentType="application/vnd.openxmlformats-officedocument.theme+xml"/>
  <Override PartName="/ppt/slideLayouts/slideLayout37.xml" ContentType="application/vnd.openxmlformats-officedocument.presentationml.slideLayout+xml"/>
  <Override PartName="/ppt/theme/theme21.xml" ContentType="application/vnd.openxmlformats-officedocument.theme+xml"/>
  <Override PartName="/ppt/slideLayouts/slideLayout38.xml" ContentType="application/vnd.openxmlformats-officedocument.presentationml.slideLayout+xml"/>
  <Override PartName="/ppt/theme/theme22.xml" ContentType="application/vnd.openxmlformats-officedocument.theme+xml"/>
  <Override PartName="/ppt/slideLayouts/slideLayout39.xml" ContentType="application/vnd.openxmlformats-officedocument.presentationml.slideLayout+xml"/>
  <Override PartName="/ppt/theme/theme23.xml" ContentType="application/vnd.openxmlformats-officedocument.theme+xml"/>
  <Override PartName="/ppt/slideLayouts/slideLayout40.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0" r:id="rId2"/>
    <p:sldMasterId id="2147483728" r:id="rId3"/>
    <p:sldMasterId id="2147483730" r:id="rId4"/>
    <p:sldMasterId id="2147483732" r:id="rId5"/>
    <p:sldMasterId id="2147483734" r:id="rId6"/>
    <p:sldMasterId id="2147483736" r:id="rId7"/>
    <p:sldMasterId id="2147483738" r:id="rId8"/>
    <p:sldMasterId id="2147483740" r:id="rId9"/>
    <p:sldMasterId id="2147483742" r:id="rId10"/>
    <p:sldMasterId id="2147483747" r:id="rId11"/>
    <p:sldMasterId id="2147483749" r:id="rId12"/>
    <p:sldMasterId id="2147483751" r:id="rId13"/>
    <p:sldMasterId id="2147483753" r:id="rId14"/>
    <p:sldMasterId id="2147483755" r:id="rId15"/>
    <p:sldMasterId id="2147483757" r:id="rId16"/>
    <p:sldMasterId id="2147483759" r:id="rId17"/>
    <p:sldMasterId id="2147483761" r:id="rId18"/>
    <p:sldMasterId id="2147483763" r:id="rId19"/>
    <p:sldMasterId id="2147483765" r:id="rId20"/>
    <p:sldMasterId id="2147483767" r:id="rId21"/>
    <p:sldMasterId id="2147483769" r:id="rId22"/>
    <p:sldMasterId id="2147483771" r:id="rId23"/>
    <p:sldMasterId id="2147483773" r:id="rId24"/>
  </p:sldMasterIdLst>
  <p:notesMasterIdLst>
    <p:notesMasterId r:id="rId79"/>
  </p:notesMasterIdLst>
  <p:handoutMasterIdLst>
    <p:handoutMasterId r:id="rId80"/>
  </p:handoutMasterIdLst>
  <p:sldIdLst>
    <p:sldId id="264" r:id="rId25"/>
    <p:sldId id="287" r:id="rId26"/>
    <p:sldId id="288" r:id="rId27"/>
    <p:sldId id="265" r:id="rId28"/>
    <p:sldId id="344" r:id="rId29"/>
    <p:sldId id="267" r:id="rId30"/>
    <p:sldId id="289" r:id="rId31"/>
    <p:sldId id="275" r:id="rId32"/>
    <p:sldId id="295" r:id="rId33"/>
    <p:sldId id="339" r:id="rId34"/>
    <p:sldId id="340" r:id="rId35"/>
    <p:sldId id="341" r:id="rId36"/>
    <p:sldId id="321" r:id="rId37"/>
    <p:sldId id="322" r:id="rId38"/>
    <p:sldId id="297" r:id="rId39"/>
    <p:sldId id="298" r:id="rId40"/>
    <p:sldId id="342" r:id="rId41"/>
    <p:sldId id="343" r:id="rId42"/>
    <p:sldId id="310" r:id="rId43"/>
    <p:sldId id="296" r:id="rId44"/>
    <p:sldId id="300" r:id="rId45"/>
    <p:sldId id="301" r:id="rId46"/>
    <p:sldId id="302" r:id="rId47"/>
    <p:sldId id="303" r:id="rId48"/>
    <p:sldId id="304" r:id="rId49"/>
    <p:sldId id="305" r:id="rId50"/>
    <p:sldId id="306" r:id="rId51"/>
    <p:sldId id="307" r:id="rId52"/>
    <p:sldId id="324" r:id="rId53"/>
    <p:sldId id="325" r:id="rId54"/>
    <p:sldId id="326" r:id="rId55"/>
    <p:sldId id="327" r:id="rId56"/>
    <p:sldId id="328" r:id="rId57"/>
    <p:sldId id="329" r:id="rId58"/>
    <p:sldId id="331" r:id="rId59"/>
    <p:sldId id="332" r:id="rId60"/>
    <p:sldId id="333" r:id="rId61"/>
    <p:sldId id="334" r:id="rId62"/>
    <p:sldId id="335" r:id="rId63"/>
    <p:sldId id="336" r:id="rId64"/>
    <p:sldId id="337" r:id="rId65"/>
    <p:sldId id="338" r:id="rId66"/>
    <p:sldId id="346" r:id="rId67"/>
    <p:sldId id="347" r:id="rId68"/>
    <p:sldId id="348" r:id="rId69"/>
    <p:sldId id="349" r:id="rId70"/>
    <p:sldId id="350" r:id="rId71"/>
    <p:sldId id="351" r:id="rId72"/>
    <p:sldId id="352" r:id="rId73"/>
    <p:sldId id="353" r:id="rId74"/>
    <p:sldId id="354" r:id="rId75"/>
    <p:sldId id="355" r:id="rId76"/>
    <p:sldId id="356" r:id="rId77"/>
    <p:sldId id="309" r:id="rId78"/>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known Us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89165" autoAdjust="0"/>
  </p:normalViewPr>
  <p:slideViewPr>
    <p:cSldViewPr snapToGrid="0" snapToObjects="1">
      <p:cViewPr>
        <p:scale>
          <a:sx n="67" d="100"/>
          <a:sy n="67" d="100"/>
        </p:scale>
        <p:origin x="-1368" y="-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slide" Target="slides/slide39.xml"/><Relationship Id="rId68" Type="http://schemas.openxmlformats.org/officeDocument/2006/relationships/slide" Target="slides/slide44.xml"/><Relationship Id="rId76" Type="http://schemas.openxmlformats.org/officeDocument/2006/relationships/slide" Target="slides/slide52.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7.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70035027584272E-2"/>
          <c:y val="2.4647282379339212E-2"/>
          <c:w val="0.92384239665354329"/>
          <c:h val="0.89710337341507207"/>
        </c:manualLayout>
      </c:layout>
      <c:barChart>
        <c:barDir val="col"/>
        <c:grouping val="clustered"/>
        <c:varyColors val="0"/>
        <c:ser>
          <c:idx val="0"/>
          <c:order val="0"/>
          <c:tx>
            <c:strRef>
              <c:f>Sheet1!$B$1</c:f>
              <c:strCache>
                <c:ptCount val="1"/>
                <c:pt idx="0">
                  <c:v>Series 1</c:v>
                </c:pt>
              </c:strCache>
            </c:strRef>
          </c:tx>
          <c:spPr>
            <a:solidFill>
              <a:schemeClr val="accent4"/>
            </a:solidFill>
            <a:ln>
              <a:solidFill>
                <a:srgbClr val="C00000"/>
              </a:solidFill>
            </a:ln>
            <a:effectLst>
              <a:innerShdw blurRad="114300">
                <a:schemeClr val="accent2"/>
              </a:inn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2004</c:v>
                </c:pt>
                <c:pt idx="1">
                  <c:v>2006</c:v>
                </c:pt>
                <c:pt idx="2">
                  <c:v>2008</c:v>
                </c:pt>
                <c:pt idx="3">
                  <c:v>2010</c:v>
                </c:pt>
                <c:pt idx="4">
                  <c:v>2012</c:v>
                </c:pt>
                <c:pt idx="5">
                  <c:v>2015</c:v>
                </c:pt>
                <c:pt idx="6">
                  <c:v>2020 (projected)</c:v>
                </c:pt>
              </c:strCache>
            </c:strRef>
          </c:cat>
          <c:val>
            <c:numRef>
              <c:f>Sheet1!$B$2:$B$8</c:f>
              <c:numCache>
                <c:formatCode>0%</c:formatCode>
                <c:ptCount val="7"/>
                <c:pt idx="0">
                  <c:v>0.22</c:v>
                </c:pt>
                <c:pt idx="1">
                  <c:v>0.26</c:v>
                </c:pt>
                <c:pt idx="2">
                  <c:v>0.31</c:v>
                </c:pt>
                <c:pt idx="3">
                  <c:v>0.36</c:v>
                </c:pt>
                <c:pt idx="4">
                  <c:v>0.4</c:v>
                </c:pt>
                <c:pt idx="5">
                  <c:v>0.5</c:v>
                </c:pt>
                <c:pt idx="6">
                  <c:v>0.7</c:v>
                </c:pt>
              </c:numCache>
            </c:numRef>
          </c:val>
          <c:extLst xmlns:c16r2="http://schemas.microsoft.com/office/drawing/2015/06/chart">
            <c:ext xmlns:c16="http://schemas.microsoft.com/office/drawing/2014/chart" uri="{C3380CC4-5D6E-409C-BE32-E72D297353CC}">
              <c16:uniqueId val="{00000000-D37D-4B5C-9572-6075ED0A985C}"/>
            </c:ext>
          </c:extLst>
        </c:ser>
        <c:ser>
          <c:idx val="1"/>
          <c:order val="1"/>
          <c:tx>
            <c:strRef>
              <c:f>Sheet1!$C$1</c:f>
              <c:strCache>
                <c:ptCount val="1"/>
                <c:pt idx="0">
                  <c:v>Series 2</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2004</c:v>
                </c:pt>
                <c:pt idx="1">
                  <c:v>2006</c:v>
                </c:pt>
                <c:pt idx="2">
                  <c:v>2008</c:v>
                </c:pt>
                <c:pt idx="3">
                  <c:v>2010</c:v>
                </c:pt>
                <c:pt idx="4">
                  <c:v>2012</c:v>
                </c:pt>
                <c:pt idx="5">
                  <c:v>2015</c:v>
                </c:pt>
                <c:pt idx="6">
                  <c:v>2020 (projected)</c:v>
                </c:pt>
              </c:strCache>
            </c:strRef>
          </c:cat>
          <c:val>
            <c:numRef>
              <c:f>Sheet1!$C$2:$C$8</c:f>
              <c:numCache>
                <c:formatCode>General</c:formatCode>
                <c:ptCount val="7"/>
              </c:numCache>
            </c:numRef>
          </c:val>
          <c:extLst xmlns:c16r2="http://schemas.microsoft.com/office/drawing/2015/06/chart">
            <c:ext xmlns:c16="http://schemas.microsoft.com/office/drawing/2014/chart" uri="{C3380CC4-5D6E-409C-BE32-E72D297353CC}">
              <c16:uniqueId val="{00000001-D37D-4B5C-9572-6075ED0A985C}"/>
            </c:ext>
          </c:extLst>
        </c:ser>
        <c:ser>
          <c:idx val="2"/>
          <c:order val="2"/>
          <c:tx>
            <c:strRef>
              <c:f>Sheet1!$D$1</c:f>
              <c:strCache>
                <c:ptCount val="1"/>
                <c:pt idx="0">
                  <c:v>Series 3</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7"/>
                <c:pt idx="0">
                  <c:v>2004</c:v>
                </c:pt>
                <c:pt idx="1">
                  <c:v>2006</c:v>
                </c:pt>
                <c:pt idx="2">
                  <c:v>2008</c:v>
                </c:pt>
                <c:pt idx="3">
                  <c:v>2010</c:v>
                </c:pt>
                <c:pt idx="4">
                  <c:v>2012</c:v>
                </c:pt>
                <c:pt idx="5">
                  <c:v>2015</c:v>
                </c:pt>
                <c:pt idx="6">
                  <c:v>2020 (projected)</c:v>
                </c:pt>
              </c:strCache>
            </c:strRef>
          </c:cat>
          <c:val>
            <c:numRef>
              <c:f>Sheet1!$D$2:$D$8</c:f>
              <c:numCache>
                <c:formatCode>General</c:formatCode>
                <c:ptCount val="7"/>
              </c:numCache>
            </c:numRef>
          </c:val>
          <c:extLst xmlns:c16r2="http://schemas.microsoft.com/office/drawing/2015/06/chart">
            <c:ext xmlns:c16="http://schemas.microsoft.com/office/drawing/2014/chart" uri="{C3380CC4-5D6E-409C-BE32-E72D297353CC}">
              <c16:uniqueId val="{00000002-D37D-4B5C-9572-6075ED0A985C}"/>
            </c:ext>
          </c:extLst>
        </c:ser>
        <c:dLbls>
          <c:dLblPos val="outEnd"/>
          <c:showLegendKey val="0"/>
          <c:showVal val="1"/>
          <c:showCatName val="0"/>
          <c:showSerName val="0"/>
          <c:showPercent val="0"/>
          <c:showBubbleSize val="0"/>
        </c:dLbls>
        <c:gapWidth val="164"/>
        <c:axId val="37634816"/>
        <c:axId val="37636352"/>
      </c:barChart>
      <c:catAx>
        <c:axId val="3763481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7636352"/>
        <c:crosses val="autoZero"/>
        <c:auto val="1"/>
        <c:lblAlgn val="ctr"/>
        <c:lblOffset val="100"/>
        <c:noMultiLvlLbl val="0"/>
      </c:catAx>
      <c:valAx>
        <c:axId val="3763635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34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32442996000318"/>
          <c:y val="8.7729193045075676E-2"/>
          <c:w val="0.45094075686270041"/>
          <c:h val="0.89334896578577005"/>
        </c:manualLayout>
      </c:layout>
      <c:pieChart>
        <c:varyColors val="1"/>
        <c:ser>
          <c:idx val="0"/>
          <c:order val="0"/>
          <c:tx>
            <c:strRef>
              <c:f>Sheet1!$B$1</c:f>
              <c:strCache>
                <c:ptCount val="1"/>
                <c:pt idx="0">
                  <c:v>Client Served By Age Range</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B33-450B-914F-53662B60E5C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B33-450B-914F-53662B60E5C8}"/>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B33-450B-914F-53662B60E5C8}"/>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B33-450B-914F-53662B60E5C8}"/>
              </c:ext>
            </c:extLst>
          </c:dPt>
          <c:dLbls>
            <c:dLbl>
              <c:idx val="0"/>
              <c:layout>
                <c:manualLayout>
                  <c:x val="-6.278245610036806E-4"/>
                  <c:y val="9.0298362041891571E-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2800" b="1" dirty="0" smtClean="0"/>
                      <a:t>0%</a:t>
                    </a:r>
                    <a:endParaRPr lang="en-US" b="1" dirty="0"/>
                  </a:p>
                </c:rich>
              </c:tx>
              <c:spPr>
                <a:noFill/>
                <a:ln>
                  <a:noFill/>
                </a:ln>
                <a:effectLst/>
              </c:spPr>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manualLayout>
                      <c:w val="6.6961000735835177E-2"/>
                      <c:h val="9.0490797546012275E-2"/>
                    </c:manualLayout>
                  </c15:layout>
                  <c15:dlblFieldTable/>
                  <c15:showDataLabelsRange val="0"/>
                </c:ext>
                <c:ext xmlns:c16="http://schemas.microsoft.com/office/drawing/2014/chart" uri="{C3380CC4-5D6E-409C-BE32-E72D297353CC}">
                  <c16:uniqueId val="{00000001-7B33-450B-914F-53662B60E5C8}"/>
                </c:ext>
              </c:extLst>
            </c:dLbl>
            <c:dLbl>
              <c:idx val="1"/>
              <c:layout>
                <c:manualLayout>
                  <c:x val="-0.14502822885837852"/>
                  <c:y val="5.5294743786524561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2800" b="1" dirty="0" smtClean="0"/>
                      <a:t>37%</a:t>
                    </a:r>
                    <a:endParaRPr lang="en-US" b="1" dirty="0"/>
                  </a:p>
                </c:rich>
              </c:tx>
              <c:spPr>
                <a:noFill/>
                <a:ln>
                  <a:noFill/>
                </a:ln>
                <a:effectLst/>
              </c:spPr>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manualLayout>
                      <c:w val="0.10089041849901212"/>
                      <c:h val="0.17788351609423056"/>
                    </c:manualLayout>
                  </c15:layout>
                  <c15:dlblFieldTable/>
                  <c15:showDataLabelsRange val="0"/>
                </c:ext>
                <c:ext xmlns:c16="http://schemas.microsoft.com/office/drawing/2014/chart" uri="{C3380CC4-5D6E-409C-BE32-E72D297353CC}">
                  <c16:uniqueId val="{00000003-7B33-450B-914F-53662B60E5C8}"/>
                </c:ext>
              </c:extLst>
            </c:dLbl>
            <c:dLbl>
              <c:idx val="2"/>
              <c:layout>
                <c:manualLayout>
                  <c:x val="0.11153926983103282"/>
                  <c:y val="-0.2173871663272351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2800" b="1" dirty="0" smtClean="0"/>
                      <a:t>45%</a:t>
                    </a:r>
                    <a:endParaRPr lang="en-US" b="1" dirty="0"/>
                  </a:p>
                </c:rich>
              </c:tx>
              <c:spPr>
                <a:noFill/>
                <a:ln>
                  <a:noFill/>
                </a:ln>
                <a:effectLst/>
              </c:spPr>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manualLayout>
                      <c:w val="0.16417224337024094"/>
                      <c:h val="0.17788351609423056"/>
                    </c:manualLayout>
                  </c15:layout>
                  <c15:dlblFieldTable/>
                  <c15:showDataLabelsRange val="0"/>
                </c:ext>
                <c:ext xmlns:c16="http://schemas.microsoft.com/office/drawing/2014/chart" uri="{C3380CC4-5D6E-409C-BE32-E72D297353CC}">
                  <c16:uniqueId val="{00000005-7B33-450B-914F-53662B60E5C8}"/>
                </c:ext>
              </c:extLst>
            </c:dLbl>
            <c:dLbl>
              <c:idx val="3"/>
              <c:layout>
                <c:manualLayout>
                  <c:x val="8.5114787876681045E-2"/>
                  <c:y val="0.1623810161057965"/>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2800" b="1" dirty="0" smtClean="0"/>
                      <a:t>18%</a:t>
                    </a:r>
                    <a:endParaRPr lang="en-US" b="1" dirty="0"/>
                  </a:p>
                </c:rich>
              </c:tx>
              <c:spPr>
                <a:noFill/>
                <a:ln>
                  <a:noFill/>
                </a:ln>
                <a:effectLst/>
              </c:spPr>
              <c:showLegendKey val="0"/>
              <c:showVal val="0"/>
              <c:showCatName val="0"/>
              <c:showSerName val="0"/>
              <c:showPercent val="1"/>
              <c:showBubbleSize val="0"/>
              <c:extLst xmlns:c16r2="http://schemas.microsoft.com/office/drawing/2015/06/chart">
                <c:ext xmlns:c15="http://schemas.microsoft.com/office/drawing/2012/chart" uri="{CE6537A1-D6FC-4f65-9D91-7224C49458BB}">
                  <c15:spPr xmlns:c15="http://schemas.microsoft.com/office/drawing/2012/chart">
                    <a:prstGeom prst="rect">
                      <a:avLst/>
                    </a:prstGeom>
                  </c15:spPr>
                  <c15:layout>
                    <c:manualLayout>
                      <c:w val="6.3979876740385314E-2"/>
                      <c:h val="0.15391534391534392"/>
                    </c:manualLayout>
                  </c15:layout>
                  <c15:dlblFieldTable/>
                  <c15:showDataLabelsRange val="0"/>
                </c:ext>
                <c:ext xmlns:c16="http://schemas.microsoft.com/office/drawing/2014/chart" uri="{C3380CC4-5D6E-409C-BE32-E72D297353CC}">
                  <c16:uniqueId val="{00000007-7B33-450B-914F-53662B60E5C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0-24</c:v>
                </c:pt>
                <c:pt idx="1">
                  <c:v>25-49</c:v>
                </c:pt>
                <c:pt idx="2">
                  <c:v>50-64</c:v>
                </c:pt>
                <c:pt idx="3">
                  <c:v>65+</c:v>
                </c:pt>
              </c:strCache>
            </c:strRef>
          </c:cat>
          <c:val>
            <c:numRef>
              <c:f>Sheet1!$B$2:$B$5</c:f>
              <c:numCache>
                <c:formatCode>General</c:formatCode>
                <c:ptCount val="4"/>
                <c:pt idx="0">
                  <c:v>1</c:v>
                </c:pt>
                <c:pt idx="1">
                  <c:v>122</c:v>
                </c:pt>
                <c:pt idx="2">
                  <c:v>149</c:v>
                </c:pt>
                <c:pt idx="3">
                  <c:v>58</c:v>
                </c:pt>
              </c:numCache>
            </c:numRef>
          </c:val>
          <c:extLst xmlns:c16r2="http://schemas.microsoft.com/office/drawing/2015/06/chart">
            <c:ext xmlns:c16="http://schemas.microsoft.com/office/drawing/2014/chart" uri="{C3380CC4-5D6E-409C-BE32-E72D297353CC}">
              <c16:uniqueId val="{00000000-90EF-4A97-9B65-ED5B2948B3A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5440533509470253"/>
          <c:y val="0.11885514310711161"/>
          <c:w val="0.19997288418417894"/>
          <c:h val="0.458435820522434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11ABB16-6F50-4EB6-A17D-CB2701B174D4}" type="datetimeFigureOut">
              <a:rPr lang="en-US" smtClean="0"/>
              <a:t>12/2/2016</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A5E568D4-7D8D-40B8-BAF0-E3A0B90901AC}" type="slidenum">
              <a:rPr lang="en-US" smtClean="0"/>
              <a:t>‹#›</a:t>
            </a:fld>
            <a:endParaRPr lang="en-US"/>
          </a:p>
        </p:txBody>
      </p:sp>
    </p:spTree>
    <p:extLst>
      <p:ext uri="{BB962C8B-B14F-4D97-AF65-F5344CB8AC3E}">
        <p14:creationId xmlns:p14="http://schemas.microsoft.com/office/powerpoint/2010/main" val="2775735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6C875239-3E23-BB49-B4BF-65B9E1709038}" type="datetimeFigureOut">
              <a:rPr lang="en-US" smtClean="0"/>
              <a:t>12/2/2016</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FC2968D7-31D1-704C-BB27-3D1C1E165F62}" type="slidenum">
              <a:rPr lang="en-US" smtClean="0"/>
              <a:t>‹#›</a:t>
            </a:fld>
            <a:endParaRPr lang="en-US"/>
          </a:p>
        </p:txBody>
      </p:sp>
    </p:spTree>
    <p:extLst>
      <p:ext uri="{BB962C8B-B14F-4D97-AF65-F5344CB8AC3E}">
        <p14:creationId xmlns:p14="http://schemas.microsoft.com/office/powerpoint/2010/main" val="17886033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1</a:t>
            </a:fld>
            <a:endParaRPr lang="en-US"/>
          </a:p>
        </p:txBody>
      </p:sp>
    </p:spTree>
    <p:extLst>
      <p:ext uri="{BB962C8B-B14F-4D97-AF65-F5344CB8AC3E}">
        <p14:creationId xmlns:p14="http://schemas.microsoft.com/office/powerpoint/2010/main" val="374264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10</a:t>
            </a:fld>
            <a:endParaRPr lang="en-US"/>
          </a:p>
        </p:txBody>
      </p:sp>
    </p:spTree>
    <p:extLst>
      <p:ext uri="{BB962C8B-B14F-4D97-AF65-F5344CB8AC3E}">
        <p14:creationId xmlns:p14="http://schemas.microsoft.com/office/powerpoint/2010/main" val="171221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A9B9BB-6E4C-4911-9A3D-C77264D7B61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8820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PrEP Committee</a:t>
            </a:r>
            <a:r>
              <a:rPr lang="en-US" baseline="0" dirty="0" smtClean="0"/>
              <a:t> would like to show this digital story, ~4:16min.</a:t>
            </a:r>
            <a:endParaRPr lang="en-US" dirty="0" smtClean="0"/>
          </a:p>
          <a:p>
            <a:r>
              <a:rPr lang="en-US" sz="1200" b="0" i="0" kern="1200" dirty="0" smtClean="0">
                <a:solidFill>
                  <a:schemeClr val="tx1"/>
                </a:solidFill>
                <a:effectLst/>
                <a:latin typeface="+mn-lt"/>
                <a:ea typeface="+mn-ea"/>
                <a:cs typeface="+mn-cs"/>
              </a:rPr>
              <a:t>Diamond's Victory by Diamond Electra Star</a:t>
            </a:r>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12</a:t>
            </a:fld>
            <a:endParaRPr lang="en-US"/>
          </a:p>
        </p:txBody>
      </p:sp>
    </p:spTree>
    <p:extLst>
      <p:ext uri="{BB962C8B-B14F-4D97-AF65-F5344CB8AC3E}">
        <p14:creationId xmlns:p14="http://schemas.microsoft.com/office/powerpoint/2010/main" val="429986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A9B9BB-6E4C-4911-9A3D-C77264D7B619}" type="slidenum">
              <a:rPr lang="en-US" smtClean="0"/>
              <a:t>13</a:t>
            </a:fld>
            <a:endParaRPr lang="en-US"/>
          </a:p>
        </p:txBody>
      </p:sp>
    </p:spTree>
    <p:extLst>
      <p:ext uri="{BB962C8B-B14F-4D97-AF65-F5344CB8AC3E}">
        <p14:creationId xmlns:p14="http://schemas.microsoft.com/office/powerpoint/2010/main" val="138820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A9B9BB-6E4C-4911-9A3D-C77264D7B619}" type="slidenum">
              <a:rPr lang="en-US" smtClean="0"/>
              <a:t>14</a:t>
            </a:fld>
            <a:endParaRPr lang="en-US"/>
          </a:p>
        </p:txBody>
      </p:sp>
    </p:spTree>
    <p:extLst>
      <p:ext uri="{BB962C8B-B14F-4D97-AF65-F5344CB8AC3E}">
        <p14:creationId xmlns:p14="http://schemas.microsoft.com/office/powerpoint/2010/main" val="138820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A9B9BB-6E4C-4911-9A3D-C77264D7B619}" type="slidenum">
              <a:rPr lang="en-US" smtClean="0"/>
              <a:t>15</a:t>
            </a:fld>
            <a:endParaRPr lang="en-US"/>
          </a:p>
        </p:txBody>
      </p:sp>
    </p:spTree>
    <p:extLst>
      <p:ext uri="{BB962C8B-B14F-4D97-AF65-F5344CB8AC3E}">
        <p14:creationId xmlns:p14="http://schemas.microsoft.com/office/powerpoint/2010/main" val="2168288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b="1" baseline="0" dirty="0" smtClean="0"/>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C6A9B9BB-6E4C-4911-9A3D-C77264D7B619}" type="slidenum">
              <a:rPr lang="en-US" smtClean="0"/>
              <a:t>16</a:t>
            </a:fld>
            <a:endParaRPr lang="en-US"/>
          </a:p>
        </p:txBody>
      </p:sp>
    </p:spTree>
    <p:extLst>
      <p:ext uri="{BB962C8B-B14F-4D97-AF65-F5344CB8AC3E}">
        <p14:creationId xmlns:p14="http://schemas.microsoft.com/office/powerpoint/2010/main" val="1388209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A9B9BB-6E4C-4911-9A3D-C77264D7B619}" type="slidenum">
              <a:rPr lang="en-US" smtClean="0"/>
              <a:t>17</a:t>
            </a:fld>
            <a:endParaRPr lang="en-US"/>
          </a:p>
        </p:txBody>
      </p:sp>
    </p:spTree>
    <p:extLst>
      <p:ext uri="{BB962C8B-B14F-4D97-AF65-F5344CB8AC3E}">
        <p14:creationId xmlns:p14="http://schemas.microsoft.com/office/powerpoint/2010/main" val="1388209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3 achievements or highlights from past year</a:t>
            </a:r>
            <a:endParaRPr lang="en-US" b="1" dirty="0"/>
          </a:p>
        </p:txBody>
      </p:sp>
      <p:sp>
        <p:nvSpPr>
          <p:cNvPr id="4" name="Slide Number Placeholder 3"/>
          <p:cNvSpPr>
            <a:spLocks noGrp="1"/>
          </p:cNvSpPr>
          <p:nvPr>
            <p:ph type="sldNum" sz="quarter" idx="10"/>
          </p:nvPr>
        </p:nvSpPr>
        <p:spPr/>
        <p:txBody>
          <a:bodyPr/>
          <a:lstStyle/>
          <a:p>
            <a:fld id="{C6A9B9BB-6E4C-4911-9A3D-C77264D7B619}" type="slidenum">
              <a:rPr lang="en-US" smtClean="0"/>
              <a:t>18</a:t>
            </a:fld>
            <a:endParaRPr lang="en-US"/>
          </a:p>
        </p:txBody>
      </p:sp>
    </p:spTree>
    <p:extLst>
      <p:ext uri="{BB962C8B-B14F-4D97-AF65-F5344CB8AC3E}">
        <p14:creationId xmlns:p14="http://schemas.microsoft.com/office/powerpoint/2010/main" val="1388209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19</a:t>
            </a:fld>
            <a:endParaRPr lang="en-US"/>
          </a:p>
        </p:txBody>
      </p:sp>
    </p:spTree>
    <p:extLst>
      <p:ext uri="{BB962C8B-B14F-4D97-AF65-F5344CB8AC3E}">
        <p14:creationId xmlns:p14="http://schemas.microsoft.com/office/powerpoint/2010/main" val="109157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2</a:t>
            </a:fld>
            <a:endParaRPr lang="en-US"/>
          </a:p>
        </p:txBody>
      </p:sp>
    </p:spTree>
    <p:extLst>
      <p:ext uri="{BB962C8B-B14F-4D97-AF65-F5344CB8AC3E}">
        <p14:creationId xmlns:p14="http://schemas.microsoft.com/office/powerpoint/2010/main" val="296719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20</a:t>
            </a:fld>
            <a:endParaRPr lang="en-US"/>
          </a:p>
        </p:txBody>
      </p:sp>
    </p:spTree>
    <p:extLst>
      <p:ext uri="{BB962C8B-B14F-4D97-AF65-F5344CB8AC3E}">
        <p14:creationId xmlns:p14="http://schemas.microsoft.com/office/powerpoint/2010/main" val="109157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2D4B05-E5B5-4F40-BCA5-31F2F150917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73828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D4B05-E5B5-4F40-BCA5-31F2F150917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86843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D4B05-E5B5-4F40-BCA5-31F2F150917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71936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normAutofit/>
          </a:bodyPr>
          <a:lstStyle/>
          <a:p>
            <a:pPr defTabSz="476369">
              <a:defRPr/>
            </a:pPr>
            <a:endParaRPr lang="en-US" dirty="0"/>
          </a:p>
        </p:txBody>
      </p:sp>
      <p:sp>
        <p:nvSpPr>
          <p:cNvPr id="4" name="Slide Number Placeholder 3"/>
          <p:cNvSpPr>
            <a:spLocks noGrp="1"/>
          </p:cNvSpPr>
          <p:nvPr>
            <p:ph type="sldNum" sz="quarter" idx="10"/>
          </p:nvPr>
        </p:nvSpPr>
        <p:spPr/>
        <p:txBody>
          <a:bodyPr/>
          <a:lstStyle/>
          <a:p>
            <a:fld id="{E7C8B366-7AA1-BD43-8065-82898E21ED4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03566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D4B05-E5B5-4F40-BCA5-31F2F150917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29736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431925" y="1163638"/>
            <a:ext cx="4189413" cy="3141662"/>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52EF13-91BE-4F8F-A1B9-96CF0287687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9872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D4B05-E5B5-4F40-BCA5-31F2F150917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68667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28</a:t>
            </a:fld>
            <a:endParaRPr lang="en-US"/>
          </a:p>
        </p:txBody>
      </p:sp>
    </p:spTree>
    <p:extLst>
      <p:ext uri="{BB962C8B-B14F-4D97-AF65-F5344CB8AC3E}">
        <p14:creationId xmlns:p14="http://schemas.microsoft.com/office/powerpoint/2010/main" val="1947318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29</a:t>
            </a:fld>
            <a:endParaRPr lang="en-US"/>
          </a:p>
        </p:txBody>
      </p:sp>
    </p:spTree>
    <p:extLst>
      <p:ext uri="{BB962C8B-B14F-4D97-AF65-F5344CB8AC3E}">
        <p14:creationId xmlns:p14="http://schemas.microsoft.com/office/powerpoint/2010/main" val="327721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2968D7-31D1-704C-BB27-3D1C1E165F62}" type="slidenum">
              <a:rPr lang="en-US" smtClean="0"/>
              <a:t>3</a:t>
            </a:fld>
            <a:endParaRPr lang="en-US"/>
          </a:p>
        </p:txBody>
      </p:sp>
    </p:spTree>
    <p:extLst>
      <p:ext uri="{BB962C8B-B14F-4D97-AF65-F5344CB8AC3E}">
        <p14:creationId xmlns:p14="http://schemas.microsoft.com/office/powerpoint/2010/main" val="3577232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30</a:t>
            </a:fld>
            <a:endParaRPr lang="en-US"/>
          </a:p>
        </p:txBody>
      </p:sp>
    </p:spTree>
    <p:extLst>
      <p:ext uri="{BB962C8B-B14F-4D97-AF65-F5344CB8AC3E}">
        <p14:creationId xmlns:p14="http://schemas.microsoft.com/office/powerpoint/2010/main" val="44702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31</a:t>
            </a:fld>
            <a:endParaRPr lang="en-US"/>
          </a:p>
        </p:txBody>
      </p:sp>
    </p:spTree>
    <p:extLst>
      <p:ext uri="{BB962C8B-B14F-4D97-AF65-F5344CB8AC3E}">
        <p14:creationId xmlns:p14="http://schemas.microsoft.com/office/powerpoint/2010/main" val="3445553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32</a:t>
            </a:fld>
            <a:endParaRPr lang="en-US"/>
          </a:p>
        </p:txBody>
      </p:sp>
    </p:spTree>
    <p:extLst>
      <p:ext uri="{BB962C8B-B14F-4D97-AF65-F5344CB8AC3E}">
        <p14:creationId xmlns:p14="http://schemas.microsoft.com/office/powerpoint/2010/main" val="2504583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33</a:t>
            </a:fld>
            <a:endParaRPr lang="en-US"/>
          </a:p>
        </p:txBody>
      </p:sp>
    </p:spTree>
    <p:extLst>
      <p:ext uri="{BB962C8B-B14F-4D97-AF65-F5344CB8AC3E}">
        <p14:creationId xmlns:p14="http://schemas.microsoft.com/office/powerpoint/2010/main" val="1433402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34</a:t>
            </a:fld>
            <a:endParaRPr lang="en-US"/>
          </a:p>
        </p:txBody>
      </p:sp>
    </p:spTree>
    <p:extLst>
      <p:ext uri="{BB962C8B-B14F-4D97-AF65-F5344CB8AC3E}">
        <p14:creationId xmlns:p14="http://schemas.microsoft.com/office/powerpoint/2010/main" val="106486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35</a:t>
            </a:fld>
            <a:endParaRPr lang="en-US"/>
          </a:p>
        </p:txBody>
      </p:sp>
    </p:spTree>
    <p:extLst>
      <p:ext uri="{BB962C8B-B14F-4D97-AF65-F5344CB8AC3E}">
        <p14:creationId xmlns:p14="http://schemas.microsoft.com/office/powerpoint/2010/main" val="1951263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36</a:t>
            </a:fld>
            <a:endParaRPr lang="en-US"/>
          </a:p>
        </p:txBody>
      </p:sp>
    </p:spTree>
    <p:extLst>
      <p:ext uri="{BB962C8B-B14F-4D97-AF65-F5344CB8AC3E}">
        <p14:creationId xmlns:p14="http://schemas.microsoft.com/office/powerpoint/2010/main" val="3966016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37</a:t>
            </a:fld>
            <a:endParaRPr lang="en-US"/>
          </a:p>
        </p:txBody>
      </p:sp>
    </p:spTree>
    <p:extLst>
      <p:ext uri="{BB962C8B-B14F-4D97-AF65-F5344CB8AC3E}">
        <p14:creationId xmlns:p14="http://schemas.microsoft.com/office/powerpoint/2010/main" val="1082827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38</a:t>
            </a:fld>
            <a:endParaRPr lang="en-US"/>
          </a:p>
        </p:txBody>
      </p:sp>
    </p:spTree>
    <p:extLst>
      <p:ext uri="{BB962C8B-B14F-4D97-AF65-F5344CB8AC3E}">
        <p14:creationId xmlns:p14="http://schemas.microsoft.com/office/powerpoint/2010/main" val="1488271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39</a:t>
            </a:fld>
            <a:endParaRPr lang="en-US"/>
          </a:p>
        </p:txBody>
      </p:sp>
    </p:spTree>
    <p:extLst>
      <p:ext uri="{BB962C8B-B14F-4D97-AF65-F5344CB8AC3E}">
        <p14:creationId xmlns:p14="http://schemas.microsoft.com/office/powerpoint/2010/main" val="261678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200150" y="698500"/>
            <a:ext cx="4654550" cy="3490913"/>
          </a:xfrm>
          <a:ln/>
        </p:spPr>
      </p:sp>
      <p:sp>
        <p:nvSpPr>
          <p:cNvPr id="2560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Arial" charset="0"/>
              <a:cs typeface="+mn-cs"/>
            </a:endParaRPr>
          </a:p>
        </p:txBody>
      </p:sp>
      <p:sp>
        <p:nvSpPr>
          <p:cNvPr id="64515" name="Slide Number Placeholder 3"/>
          <p:cNvSpPr>
            <a:spLocks noGrp="1"/>
          </p:cNvSpPr>
          <p:nvPr>
            <p:ph type="sldNum" sz="quarter" idx="5"/>
          </p:nvPr>
        </p:nvSpPr>
        <p:spPr>
          <a:noFill/>
        </p:spPr>
        <p:txBody>
          <a:bodyPr/>
          <a:lstStyle>
            <a:lvl1pPr eaLnBrk="0" hangingPunct="0">
              <a:defRPr sz="2500">
                <a:solidFill>
                  <a:schemeClr val="tx1"/>
                </a:solidFill>
                <a:latin typeface="Arial" charset="0"/>
                <a:ea typeface="ＭＳ Ｐゴシック" charset="0"/>
                <a:cs typeface="ＭＳ Ｐゴシック" charset="0"/>
              </a:defRPr>
            </a:lvl1pPr>
            <a:lvl2pPr marL="745461" indent="-286715" eaLnBrk="0" hangingPunct="0">
              <a:defRPr sz="2500">
                <a:solidFill>
                  <a:schemeClr val="tx1"/>
                </a:solidFill>
                <a:latin typeface="Arial" charset="0"/>
                <a:ea typeface="ＭＳ Ｐゴシック" charset="0"/>
              </a:defRPr>
            </a:lvl2pPr>
            <a:lvl3pPr marL="1146863" indent="-229372" eaLnBrk="0" hangingPunct="0">
              <a:defRPr sz="2500">
                <a:solidFill>
                  <a:schemeClr val="tx1"/>
                </a:solidFill>
                <a:latin typeface="Arial" charset="0"/>
                <a:ea typeface="ＭＳ Ｐゴシック" charset="0"/>
              </a:defRPr>
            </a:lvl3pPr>
            <a:lvl4pPr marL="1605607" indent="-229372" eaLnBrk="0" hangingPunct="0">
              <a:defRPr sz="2500">
                <a:solidFill>
                  <a:schemeClr val="tx1"/>
                </a:solidFill>
                <a:latin typeface="Arial" charset="0"/>
                <a:ea typeface="ＭＳ Ｐゴシック" charset="0"/>
              </a:defRPr>
            </a:lvl4pPr>
            <a:lvl5pPr marL="2064353" indent="-229372" eaLnBrk="0" hangingPunct="0">
              <a:defRPr sz="2500">
                <a:solidFill>
                  <a:schemeClr val="tx1"/>
                </a:solidFill>
                <a:latin typeface="Arial" charset="0"/>
                <a:ea typeface="ＭＳ Ｐゴシック" charset="0"/>
              </a:defRPr>
            </a:lvl5pPr>
            <a:lvl6pPr marL="2523097" indent="-229372" eaLnBrk="0" fontAlgn="base" hangingPunct="0">
              <a:spcBef>
                <a:spcPct val="0"/>
              </a:spcBef>
              <a:spcAft>
                <a:spcPct val="0"/>
              </a:spcAft>
              <a:defRPr sz="2500">
                <a:solidFill>
                  <a:schemeClr val="tx1"/>
                </a:solidFill>
                <a:latin typeface="Arial" charset="0"/>
                <a:ea typeface="ＭＳ Ｐゴシック" charset="0"/>
              </a:defRPr>
            </a:lvl6pPr>
            <a:lvl7pPr marL="2981842" indent="-229372" eaLnBrk="0" fontAlgn="base" hangingPunct="0">
              <a:spcBef>
                <a:spcPct val="0"/>
              </a:spcBef>
              <a:spcAft>
                <a:spcPct val="0"/>
              </a:spcAft>
              <a:defRPr sz="2500">
                <a:solidFill>
                  <a:schemeClr val="tx1"/>
                </a:solidFill>
                <a:latin typeface="Arial" charset="0"/>
                <a:ea typeface="ＭＳ Ｐゴシック" charset="0"/>
              </a:defRPr>
            </a:lvl7pPr>
            <a:lvl8pPr marL="3440588" indent="-229372" eaLnBrk="0" fontAlgn="base" hangingPunct="0">
              <a:spcBef>
                <a:spcPct val="0"/>
              </a:spcBef>
              <a:spcAft>
                <a:spcPct val="0"/>
              </a:spcAft>
              <a:defRPr sz="2500">
                <a:solidFill>
                  <a:schemeClr val="tx1"/>
                </a:solidFill>
                <a:latin typeface="Arial" charset="0"/>
                <a:ea typeface="ＭＳ Ｐゴシック" charset="0"/>
              </a:defRPr>
            </a:lvl8pPr>
            <a:lvl9pPr marL="3899332" indent="-229372"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879F87BA-A2BF-714A-B58E-FB90EF40A4E4}" type="slidenum">
              <a:rPr lang="en-US" sz="1200"/>
              <a:pPr eaLnBrk="1" hangingPunct="1"/>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40</a:t>
            </a:fld>
            <a:endParaRPr lang="en-US"/>
          </a:p>
        </p:txBody>
      </p:sp>
    </p:spTree>
    <p:extLst>
      <p:ext uri="{BB962C8B-B14F-4D97-AF65-F5344CB8AC3E}">
        <p14:creationId xmlns:p14="http://schemas.microsoft.com/office/powerpoint/2010/main" val="1334009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41</a:t>
            </a:fld>
            <a:endParaRPr lang="en-US"/>
          </a:p>
        </p:txBody>
      </p:sp>
    </p:spTree>
    <p:extLst>
      <p:ext uri="{BB962C8B-B14F-4D97-AF65-F5344CB8AC3E}">
        <p14:creationId xmlns:p14="http://schemas.microsoft.com/office/powerpoint/2010/main" val="789322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42</a:t>
            </a:fld>
            <a:endParaRPr lang="en-US"/>
          </a:p>
        </p:txBody>
      </p:sp>
    </p:spTree>
    <p:extLst>
      <p:ext uri="{BB962C8B-B14F-4D97-AF65-F5344CB8AC3E}">
        <p14:creationId xmlns:p14="http://schemas.microsoft.com/office/powerpoint/2010/main" val="3120326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43</a:t>
            </a:fld>
            <a:endParaRPr lang="en-US"/>
          </a:p>
        </p:txBody>
      </p:sp>
    </p:spTree>
    <p:extLst>
      <p:ext uri="{BB962C8B-B14F-4D97-AF65-F5344CB8AC3E}">
        <p14:creationId xmlns:p14="http://schemas.microsoft.com/office/powerpoint/2010/main" val="847516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44</a:t>
            </a:fld>
            <a:endParaRPr lang="en-US"/>
          </a:p>
        </p:txBody>
      </p:sp>
    </p:spTree>
    <p:extLst>
      <p:ext uri="{BB962C8B-B14F-4D97-AF65-F5344CB8AC3E}">
        <p14:creationId xmlns:p14="http://schemas.microsoft.com/office/powerpoint/2010/main" val="1136774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45</a:t>
            </a:fld>
            <a:endParaRPr lang="en-US"/>
          </a:p>
        </p:txBody>
      </p:sp>
    </p:spTree>
    <p:extLst>
      <p:ext uri="{BB962C8B-B14F-4D97-AF65-F5344CB8AC3E}">
        <p14:creationId xmlns:p14="http://schemas.microsoft.com/office/powerpoint/2010/main" val="98970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46</a:t>
            </a:fld>
            <a:endParaRPr lang="en-US"/>
          </a:p>
        </p:txBody>
      </p:sp>
    </p:spTree>
    <p:extLst>
      <p:ext uri="{BB962C8B-B14F-4D97-AF65-F5344CB8AC3E}">
        <p14:creationId xmlns:p14="http://schemas.microsoft.com/office/powerpoint/2010/main" val="614200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47</a:t>
            </a:fld>
            <a:endParaRPr lang="en-US"/>
          </a:p>
        </p:txBody>
      </p:sp>
    </p:spTree>
    <p:extLst>
      <p:ext uri="{BB962C8B-B14F-4D97-AF65-F5344CB8AC3E}">
        <p14:creationId xmlns:p14="http://schemas.microsoft.com/office/powerpoint/2010/main" val="48439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48</a:t>
            </a:fld>
            <a:endParaRPr lang="en-US"/>
          </a:p>
        </p:txBody>
      </p:sp>
    </p:spTree>
    <p:extLst>
      <p:ext uri="{BB962C8B-B14F-4D97-AF65-F5344CB8AC3E}">
        <p14:creationId xmlns:p14="http://schemas.microsoft.com/office/powerpoint/2010/main" val="406439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49</a:t>
            </a:fld>
            <a:endParaRPr lang="en-US"/>
          </a:p>
        </p:txBody>
      </p:sp>
    </p:spTree>
    <p:extLst>
      <p:ext uri="{BB962C8B-B14F-4D97-AF65-F5344CB8AC3E}">
        <p14:creationId xmlns:p14="http://schemas.microsoft.com/office/powerpoint/2010/main" val="136409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61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5</a:t>
            </a:fld>
            <a:endParaRPr lang="en-US"/>
          </a:p>
        </p:txBody>
      </p:sp>
    </p:spTree>
    <p:extLst>
      <p:ext uri="{BB962C8B-B14F-4D97-AF65-F5344CB8AC3E}">
        <p14:creationId xmlns:p14="http://schemas.microsoft.com/office/powerpoint/2010/main" val="696941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50</a:t>
            </a:fld>
            <a:endParaRPr lang="en-US"/>
          </a:p>
        </p:txBody>
      </p:sp>
    </p:spTree>
    <p:extLst>
      <p:ext uri="{BB962C8B-B14F-4D97-AF65-F5344CB8AC3E}">
        <p14:creationId xmlns:p14="http://schemas.microsoft.com/office/powerpoint/2010/main" val="15571858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51</a:t>
            </a:fld>
            <a:endParaRPr lang="en-US"/>
          </a:p>
        </p:txBody>
      </p:sp>
    </p:spTree>
    <p:extLst>
      <p:ext uri="{BB962C8B-B14F-4D97-AF65-F5344CB8AC3E}">
        <p14:creationId xmlns:p14="http://schemas.microsoft.com/office/powerpoint/2010/main" val="721088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52</a:t>
            </a:fld>
            <a:endParaRPr lang="en-US"/>
          </a:p>
        </p:txBody>
      </p:sp>
    </p:spTree>
    <p:extLst>
      <p:ext uri="{BB962C8B-B14F-4D97-AF65-F5344CB8AC3E}">
        <p14:creationId xmlns:p14="http://schemas.microsoft.com/office/powerpoint/2010/main" val="4042266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53</a:t>
            </a:fld>
            <a:endParaRPr lang="en-US"/>
          </a:p>
        </p:txBody>
      </p:sp>
    </p:spTree>
    <p:extLst>
      <p:ext uri="{BB962C8B-B14F-4D97-AF65-F5344CB8AC3E}">
        <p14:creationId xmlns:p14="http://schemas.microsoft.com/office/powerpoint/2010/main" val="10915727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968D7-31D1-704C-BB27-3D1C1E165F62}" type="slidenum">
              <a:rPr lang="en-US" smtClean="0"/>
              <a:t>54</a:t>
            </a:fld>
            <a:endParaRPr lang="en-US"/>
          </a:p>
        </p:txBody>
      </p:sp>
    </p:spTree>
    <p:extLst>
      <p:ext uri="{BB962C8B-B14F-4D97-AF65-F5344CB8AC3E}">
        <p14:creationId xmlns:p14="http://schemas.microsoft.com/office/powerpoint/2010/main" val="109157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200150" y="698500"/>
            <a:ext cx="4654550" cy="3490913"/>
          </a:xfrm>
          <a:ln/>
        </p:spPr>
      </p:sp>
      <p:sp>
        <p:nvSpPr>
          <p:cNvPr id="2867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Arial" charset="0"/>
              <a:ea typeface="+mn-ea"/>
              <a:cs typeface="+mn-cs"/>
            </a:endParaRPr>
          </a:p>
        </p:txBody>
      </p:sp>
      <p:sp>
        <p:nvSpPr>
          <p:cNvPr id="3174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3869" indent="-285123" eaLnBrk="0" hangingPunct="0">
              <a:defRPr>
                <a:solidFill>
                  <a:schemeClr val="tx1"/>
                </a:solidFill>
                <a:latin typeface="Arial" charset="0"/>
                <a:ea typeface="Arial" charset="0"/>
                <a:cs typeface="Arial" charset="0"/>
              </a:defRPr>
            </a:lvl2pPr>
            <a:lvl3pPr marL="1145271" indent="-227780" eaLnBrk="0" hangingPunct="0">
              <a:defRPr>
                <a:solidFill>
                  <a:schemeClr val="tx1"/>
                </a:solidFill>
                <a:latin typeface="Arial" charset="0"/>
                <a:ea typeface="Arial" charset="0"/>
                <a:cs typeface="Arial" charset="0"/>
              </a:defRPr>
            </a:lvl3pPr>
            <a:lvl4pPr marL="1604015" indent="-227780" eaLnBrk="0" hangingPunct="0">
              <a:defRPr>
                <a:solidFill>
                  <a:schemeClr val="tx1"/>
                </a:solidFill>
                <a:latin typeface="Arial" charset="0"/>
                <a:ea typeface="Arial" charset="0"/>
                <a:cs typeface="Arial" charset="0"/>
              </a:defRPr>
            </a:lvl4pPr>
            <a:lvl5pPr marL="2062760" indent="-227780" eaLnBrk="0" hangingPunct="0">
              <a:defRPr>
                <a:solidFill>
                  <a:schemeClr val="tx1"/>
                </a:solidFill>
                <a:latin typeface="Arial" charset="0"/>
                <a:ea typeface="Arial" charset="0"/>
                <a:cs typeface="Arial" charset="0"/>
              </a:defRPr>
            </a:lvl5pPr>
            <a:lvl6pPr marL="2521505" indent="-227780" eaLnBrk="0" fontAlgn="base" hangingPunct="0">
              <a:spcBef>
                <a:spcPct val="0"/>
              </a:spcBef>
              <a:spcAft>
                <a:spcPct val="0"/>
              </a:spcAft>
              <a:defRPr>
                <a:solidFill>
                  <a:schemeClr val="tx1"/>
                </a:solidFill>
                <a:latin typeface="Arial" charset="0"/>
                <a:ea typeface="Arial" charset="0"/>
                <a:cs typeface="Arial" charset="0"/>
              </a:defRPr>
            </a:lvl6pPr>
            <a:lvl7pPr marL="2980250" indent="-227780" eaLnBrk="0" fontAlgn="base" hangingPunct="0">
              <a:spcBef>
                <a:spcPct val="0"/>
              </a:spcBef>
              <a:spcAft>
                <a:spcPct val="0"/>
              </a:spcAft>
              <a:defRPr>
                <a:solidFill>
                  <a:schemeClr val="tx1"/>
                </a:solidFill>
                <a:latin typeface="Arial" charset="0"/>
                <a:ea typeface="Arial" charset="0"/>
                <a:cs typeface="Arial" charset="0"/>
              </a:defRPr>
            </a:lvl7pPr>
            <a:lvl8pPr marL="3438995" indent="-227780" eaLnBrk="0" fontAlgn="base" hangingPunct="0">
              <a:spcBef>
                <a:spcPct val="0"/>
              </a:spcBef>
              <a:spcAft>
                <a:spcPct val="0"/>
              </a:spcAft>
              <a:defRPr>
                <a:solidFill>
                  <a:schemeClr val="tx1"/>
                </a:solidFill>
                <a:latin typeface="Arial" charset="0"/>
                <a:ea typeface="Arial" charset="0"/>
                <a:cs typeface="Arial" charset="0"/>
              </a:defRPr>
            </a:lvl8pPr>
            <a:lvl9pPr marL="3897740" indent="-22778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745F6FB9-B178-AB46-9CF9-E135F14AB21E}" type="slidenum">
              <a:rPr lang="en-US" smtClean="0">
                <a:cs typeface="ＭＳ Ｐゴシック" charset="0"/>
              </a:rPr>
              <a:pPr eaLnBrk="1" hangingPunct="1">
                <a:defRPr/>
              </a:pPr>
              <a:t>6</a:t>
            </a:fld>
            <a:endParaRPr lang="en-US" smtClean="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200150" y="698500"/>
            <a:ext cx="4654550" cy="3490913"/>
          </a:xfrm>
          <a:ln/>
        </p:spPr>
      </p:sp>
      <p:sp>
        <p:nvSpPr>
          <p:cNvPr id="34819" name="Notes Placeholder 2"/>
          <p:cNvSpPr>
            <a:spLocks noGrp="1"/>
          </p:cNvSpPr>
          <p:nvPr>
            <p:ph type="body" idx="1"/>
          </p:nvPr>
        </p:nvSpPr>
        <p:spPr>
          <a:noFill/>
        </p:spPr>
        <p:txBody>
          <a:bodyPr/>
          <a:lstStyle/>
          <a:p>
            <a:endParaRPr lang="en-US" alt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AD7C3914-9D0C-450F-A479-511B5DD881E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8</a:t>
            </a:fld>
            <a:endParaRPr lang="en-US"/>
          </a:p>
        </p:txBody>
      </p:sp>
    </p:spTree>
    <p:extLst>
      <p:ext uri="{BB962C8B-B14F-4D97-AF65-F5344CB8AC3E}">
        <p14:creationId xmlns:p14="http://schemas.microsoft.com/office/powerpoint/2010/main" val="394511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2968D7-31D1-704C-BB27-3D1C1E165F62}" type="slidenum">
              <a:rPr lang="en-US" smtClean="0"/>
              <a:t>9</a:t>
            </a:fld>
            <a:endParaRPr lang="en-US"/>
          </a:p>
        </p:txBody>
      </p:sp>
    </p:spTree>
    <p:extLst>
      <p:ext uri="{BB962C8B-B14F-4D97-AF65-F5344CB8AC3E}">
        <p14:creationId xmlns:p14="http://schemas.microsoft.com/office/powerpoint/2010/main" val="70574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039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738951"/>
            <a:ext cx="6400800" cy="151388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4DCF78-A8FB-454B-A8EE-7E35EC77E115}"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2964B-24F6-7C48-BE83-35C752D85DBA}" type="slidenum">
              <a:rPr lang="en-US" smtClean="0"/>
              <a:t>‹#›</a:t>
            </a:fld>
            <a:endParaRPr lang="en-US"/>
          </a:p>
        </p:txBody>
      </p:sp>
      <p:sp>
        <p:nvSpPr>
          <p:cNvPr id="7" name="Rectangle 6"/>
          <p:cNvSpPr/>
          <p:nvPr userDrawn="1"/>
        </p:nvSpPr>
        <p:spPr>
          <a:xfrm>
            <a:off x="7237568" y="5589951"/>
            <a:ext cx="1751163" cy="1131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C:\Users\mehroz baig\AppData\Local\Temp\getting to zero concept_1-0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4200" y="4467104"/>
            <a:ext cx="3011424" cy="168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31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0759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DCF78-A8FB-454B-A8EE-7E35EC77E115}"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3877596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41879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DCF78-A8FB-454B-A8EE-7E35EC77E115}"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375440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17" y="685800"/>
            <a:ext cx="9144001" cy="2743200"/>
          </a:xfrm>
          <a:prstGeom prst="rect">
            <a:avLst/>
          </a:prstGeom>
          <a:solidFill>
            <a:srgbClr val="78A2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2" name="Title 1"/>
          <p:cNvSpPr>
            <a:spLocks noGrp="1"/>
          </p:cNvSpPr>
          <p:nvPr>
            <p:ph type="ctrTitle"/>
          </p:nvPr>
        </p:nvSpPr>
        <p:spPr>
          <a:xfrm>
            <a:off x="914400" y="1752627"/>
            <a:ext cx="7315200" cy="1470025"/>
          </a:xfrm>
          <a:prstGeom prst="rect">
            <a:avLst/>
          </a:prstGeom>
        </p:spPr>
        <p:txBody>
          <a:bodyPr/>
          <a:lstStyle>
            <a:lvl1pPr algn="l">
              <a:defRPr sz="4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57600"/>
            <a:ext cx="7315200" cy="609600"/>
          </a:xfrm>
        </p:spPr>
        <p:txBody>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CFHC-Logo-CMYK-CS2-(London).jpg"/>
          <p:cNvPicPr>
            <a:picLocks noChangeAspect="1"/>
          </p:cNvPicPr>
          <p:nvPr userDrawn="1"/>
        </p:nvPicPr>
        <p:blipFill>
          <a:blip r:embed="rId2" cstate="print"/>
          <a:stretch>
            <a:fillRect/>
          </a:stretch>
        </p:blipFill>
        <p:spPr>
          <a:xfrm>
            <a:off x="304801" y="5638800"/>
            <a:ext cx="2433638" cy="990600"/>
          </a:xfrm>
          <a:prstGeom prst="rect">
            <a:avLst/>
          </a:prstGeom>
        </p:spPr>
      </p:pic>
      <p:pic>
        <p:nvPicPr>
          <p:cNvPr id="7" name="Picture 6" descr="Tagline.jpg"/>
          <p:cNvPicPr>
            <a:picLocks noChangeAspect="1"/>
          </p:cNvPicPr>
          <p:nvPr userDrawn="1"/>
        </p:nvPicPr>
        <p:blipFill>
          <a:blip r:embed="rId3" cstate="print">
            <a:clrChange>
              <a:clrFrom>
                <a:srgbClr val="FFFFFF"/>
              </a:clrFrom>
              <a:clrTo>
                <a:srgbClr val="FFFFFF">
                  <a:alpha val="0"/>
                </a:srgbClr>
              </a:clrTo>
            </a:clrChange>
          </a:blip>
          <a:srcRect b="50000"/>
          <a:stretch>
            <a:fillRect/>
          </a:stretch>
        </p:blipFill>
        <p:spPr>
          <a:xfrm>
            <a:off x="5791200" y="6034754"/>
            <a:ext cx="3047934" cy="59481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Tall">
    <p:spTree>
      <p:nvGrpSpPr>
        <p:cNvPr id="1" name=""/>
        <p:cNvGrpSpPr/>
        <p:nvPr/>
      </p:nvGrpSpPr>
      <p:grpSpPr>
        <a:xfrm>
          <a:off x="0" y="0"/>
          <a:ext cx="0" cy="0"/>
          <a:chOff x="0" y="0"/>
          <a:chExt cx="0" cy="0"/>
        </a:xfrm>
      </p:grpSpPr>
      <p:sp>
        <p:nvSpPr>
          <p:cNvPr id="11" name="Rectangle 10"/>
          <p:cNvSpPr/>
          <p:nvPr userDrawn="1"/>
        </p:nvSpPr>
        <p:spPr>
          <a:xfrm>
            <a:off x="17" y="685800"/>
            <a:ext cx="9144001" cy="4114800"/>
          </a:xfrm>
          <a:prstGeom prst="rect">
            <a:avLst/>
          </a:prstGeom>
          <a:solidFill>
            <a:srgbClr val="78A2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sp>
        <p:nvSpPr>
          <p:cNvPr id="2" name="Title 1"/>
          <p:cNvSpPr>
            <a:spLocks noGrp="1"/>
          </p:cNvSpPr>
          <p:nvPr>
            <p:ph type="ctrTitle"/>
          </p:nvPr>
        </p:nvSpPr>
        <p:spPr>
          <a:xfrm>
            <a:off x="914400" y="1752627"/>
            <a:ext cx="7315200" cy="1470025"/>
          </a:xfrm>
          <a:prstGeom prst="rect">
            <a:avLst/>
          </a:prstGeom>
        </p:spPr>
        <p:txBody>
          <a:bodyPr/>
          <a:lstStyle>
            <a:lvl1pPr algn="l">
              <a:defRPr sz="40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57600"/>
            <a:ext cx="7315200" cy="762000"/>
          </a:xfrm>
        </p:spPr>
        <p:txBody>
          <a:bodyPr/>
          <a:lstStyle>
            <a:lvl1pPr marL="0" indent="0" algn="l">
              <a:buNone/>
              <a:defRPr sz="2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CFHC-Logo-CMYK-CS2-(London).jpg"/>
          <p:cNvPicPr>
            <a:picLocks noChangeAspect="1"/>
          </p:cNvPicPr>
          <p:nvPr userDrawn="1"/>
        </p:nvPicPr>
        <p:blipFill>
          <a:blip r:embed="rId2" cstate="print"/>
          <a:stretch>
            <a:fillRect/>
          </a:stretch>
        </p:blipFill>
        <p:spPr>
          <a:xfrm>
            <a:off x="304801" y="5638800"/>
            <a:ext cx="2433638" cy="990600"/>
          </a:xfrm>
          <a:prstGeom prst="rect">
            <a:avLst/>
          </a:prstGeom>
        </p:spPr>
      </p:pic>
      <p:pic>
        <p:nvPicPr>
          <p:cNvPr id="7" name="Picture 6" descr="Tagline.jpg"/>
          <p:cNvPicPr>
            <a:picLocks noChangeAspect="1"/>
          </p:cNvPicPr>
          <p:nvPr userDrawn="1"/>
        </p:nvPicPr>
        <p:blipFill>
          <a:blip r:embed="rId3" cstate="print">
            <a:clrChange>
              <a:clrFrom>
                <a:srgbClr val="FFFFFF"/>
              </a:clrFrom>
              <a:clrTo>
                <a:srgbClr val="FFFFFF">
                  <a:alpha val="0"/>
                </a:srgbClr>
              </a:clrTo>
            </a:clrChange>
          </a:blip>
          <a:srcRect b="50000"/>
          <a:stretch>
            <a:fillRect/>
          </a:stretch>
        </p:blipFill>
        <p:spPr>
          <a:xfrm>
            <a:off x="5791200" y="6034754"/>
            <a:ext cx="3047934" cy="59481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ub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438575"/>
            <a:ext cx="7772400" cy="1470025"/>
          </a:xfrm>
          <a:prstGeom prst="rect">
            <a:avLst/>
          </a:prstGeom>
        </p:spPr>
        <p:txBody>
          <a:bodyPr/>
          <a:lstStyle>
            <a:lvl1pPr>
              <a:defRPr b="1" baseline="0">
                <a:solidFill>
                  <a:schemeClr val="tx2"/>
                </a:solidFill>
              </a:defRPr>
            </a:lvl1pPr>
          </a:lstStyle>
          <a:p>
            <a:r>
              <a:rPr lang="en-US" dirty="0" smtClean="0"/>
              <a:t>Click to edit Subsection Title style</a:t>
            </a:r>
            <a:endParaRPr lang="en-US" dirty="0"/>
          </a:p>
        </p:txBody>
      </p:sp>
      <p:sp>
        <p:nvSpPr>
          <p:cNvPr id="3" name="Subtitle 2"/>
          <p:cNvSpPr>
            <a:spLocks noGrp="1"/>
          </p:cNvSpPr>
          <p:nvPr>
            <p:ph type="subTitle" idx="1" hasCustomPrompt="1"/>
          </p:nvPr>
        </p:nvSpPr>
        <p:spPr>
          <a:xfrm>
            <a:off x="1371600" y="4213225"/>
            <a:ext cx="6400800" cy="1447800"/>
          </a:xfrm>
        </p:spPr>
        <p:txBody>
          <a:bodyPr/>
          <a:lstStyle>
            <a:lvl1pPr marL="0" indent="0" algn="ctr">
              <a:buNone/>
              <a:defRPr baseline="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Subsection Subtitle style</a:t>
            </a:r>
            <a:endParaRPr lang="en-US" dirty="0"/>
          </a:p>
        </p:txBody>
      </p:sp>
      <p:sp>
        <p:nvSpPr>
          <p:cNvPr id="12" name="Rectangle 11"/>
          <p:cNvSpPr/>
          <p:nvPr userDrawn="1"/>
        </p:nvSpPr>
        <p:spPr>
          <a:xfrm>
            <a:off x="0" y="0"/>
            <a:ext cx="9144000" cy="1447800"/>
          </a:xfrm>
          <a:prstGeom prst="rect">
            <a:avLst/>
          </a:prstGeom>
          <a:solidFill>
            <a:srgbClr val="78A2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89CCE2"/>
              </a:solidFill>
              <a:latin typeface="Arial"/>
            </a:endParaRPr>
          </a:p>
        </p:txBody>
      </p:sp>
      <p:pic>
        <p:nvPicPr>
          <p:cNvPr id="6" name="Picture 5" descr="CFHC-Logo-CMYK-CS2-(London).jpg"/>
          <p:cNvPicPr>
            <a:picLocks noChangeAspect="1"/>
          </p:cNvPicPr>
          <p:nvPr userDrawn="1"/>
        </p:nvPicPr>
        <p:blipFill>
          <a:blip r:embed="rId2" cstate="print"/>
          <a:stretch>
            <a:fillRect/>
          </a:stretch>
        </p:blipFill>
        <p:spPr>
          <a:xfrm>
            <a:off x="304801" y="5638800"/>
            <a:ext cx="2433638" cy="9906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lvl1pPr algn="l">
              <a:defRPr b="1">
                <a:solidFill>
                  <a:schemeClr val="bg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905000"/>
            <a:ext cx="8229600" cy="4221163"/>
          </a:xfrm>
        </p:spPr>
        <p:txBody>
          <a:bodyPr/>
          <a:lstStyle>
            <a:lvl1pPr marL="228600" indent="-228600">
              <a:buClr>
                <a:schemeClr val="tx2"/>
              </a:buClr>
              <a:buFont typeface="Wingdings" pitchFamily="2" charset="2"/>
              <a:buChar char="§"/>
              <a:defRPr>
                <a:solidFill>
                  <a:schemeClr val="tx1">
                    <a:lumMod val="85000"/>
                    <a:lumOff val="15000"/>
                  </a:schemeClr>
                </a:solidFill>
              </a:defRPr>
            </a:lvl1pPr>
            <a:lvl2pPr>
              <a:buClr>
                <a:schemeClr val="tx2"/>
              </a:buClr>
              <a:buFont typeface="Wingdings" pitchFamily="2" charset="2"/>
              <a:buChar char="§"/>
              <a:defRPr>
                <a:solidFill>
                  <a:schemeClr val="tx1"/>
                </a:solidFill>
              </a:defRPr>
            </a:lvl2pPr>
            <a:lvl3pPr>
              <a:buClr>
                <a:schemeClr val="tx2"/>
              </a:buClr>
              <a:buFont typeface="Wingdings" pitchFamily="2" charset="2"/>
              <a:buChar char="§"/>
              <a:defRPr>
                <a:solidFill>
                  <a:schemeClr val="tx1"/>
                </a:solidFill>
              </a:defRPr>
            </a:lvl3pPr>
            <a:lvl4pPr>
              <a:buClr>
                <a:schemeClr val="tx2"/>
              </a:buClr>
              <a:buFont typeface="Wingdings" pitchFamily="2" charset="2"/>
              <a:buChar char="§"/>
              <a:defRPr>
                <a:solidFill>
                  <a:schemeClr val="tx1"/>
                </a:solidFill>
              </a:defRPr>
            </a:lvl4pPr>
            <a:lvl5pPr>
              <a:buClr>
                <a:schemeClr val="tx2"/>
              </a:buClr>
              <a:buFont typeface="Wingdings" pitchFamily="2" charset="2"/>
              <a:buChar cha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descr="CFHC-Logo-Pantone-CS2-(Lond.jpg"/>
          <p:cNvPicPr>
            <a:picLocks noChangeAspect="1"/>
          </p:cNvPicPr>
          <p:nvPr userDrawn="1"/>
        </p:nvPicPr>
        <p:blipFill>
          <a:blip r:embed="rId2" cstate="print"/>
          <a:stretch>
            <a:fillRect/>
          </a:stretch>
        </p:blipFill>
        <p:spPr>
          <a:xfrm>
            <a:off x="7239000" y="5975693"/>
            <a:ext cx="1676400" cy="70531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p:spPr>
        <p:txBody>
          <a:bodyPr/>
          <a:lstStyle>
            <a:lvl1pPr marL="228600" indent="-228600">
              <a:buFont typeface="Wingdings"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marL="228600" indent="-228600">
              <a:buFont typeface="Wingdings" pitchFamily="2"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CFHC-Logo-Pantone-CS2-(Lond.jpg"/>
          <p:cNvPicPr>
            <a:picLocks noChangeAspect="1"/>
          </p:cNvPicPr>
          <p:nvPr userDrawn="1"/>
        </p:nvPicPr>
        <p:blipFill>
          <a:blip r:embed="rId2" cstate="print"/>
          <a:stretch>
            <a:fillRect/>
          </a:stretch>
        </p:blipFill>
        <p:spPr>
          <a:xfrm>
            <a:off x="7239000" y="5975693"/>
            <a:ext cx="1676400" cy="705315"/>
          </a:xfrm>
          <a:prstGeom prst="rect">
            <a:avLst/>
          </a:prstGeom>
        </p:spPr>
      </p:pic>
      <p:sp>
        <p:nvSpPr>
          <p:cNvPr id="6" name="Title 5"/>
          <p:cNvSpPr>
            <a:spLocks noGrp="1"/>
          </p:cNvSpPr>
          <p:nvPr>
            <p:ph type="title"/>
          </p:nvPr>
        </p:nvSpPr>
        <p:spPr>
          <a:xfrm>
            <a:off x="457200" y="274637"/>
            <a:ext cx="8229600" cy="1143000"/>
          </a:xfrm>
          <a:prstGeom prst="rect">
            <a:avLst/>
          </a:prstGeom>
        </p:spPr>
        <p:txBody>
          <a:bodyPr/>
          <a:lstStyle>
            <a:lvl1pPr algn="l">
              <a:defRPr b="1">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7"/>
            <a:ext cx="4040188" cy="639763"/>
          </a:xfrm>
        </p:spPr>
        <p:txBody>
          <a:bodyPr anchor="b"/>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228600" indent="-228600">
              <a:buFont typeface="Wingdings" pitchFamily="2" charset="2"/>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15" y="1535117"/>
            <a:ext cx="4041775" cy="639763"/>
          </a:xfrm>
        </p:spPr>
        <p:txBody>
          <a:bodyPr anchor="b"/>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5" y="2174875"/>
            <a:ext cx="4041775" cy="3951288"/>
          </a:xfrm>
        </p:spPr>
        <p:txBody>
          <a:bodyPr/>
          <a:lstStyle>
            <a:lvl1pPr marL="228600" indent="-228600">
              <a:buFont typeface="Wingdings" pitchFamily="2" charset="2"/>
              <a:buChar cha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a:xfrm>
            <a:off x="457200" y="274637"/>
            <a:ext cx="8229600" cy="1143000"/>
          </a:xfrm>
          <a:prstGeom prst="rect">
            <a:avLst/>
          </a:prstGeom>
        </p:spPr>
        <p:txBody>
          <a:bodyPr/>
          <a:lstStyle>
            <a:lvl1pPr algn="l">
              <a:defRPr b="1">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7"/>
            <a:ext cx="8229600" cy="1143000"/>
          </a:xfrm>
          <a:prstGeom prst="rect">
            <a:avLst/>
          </a:prstGeom>
        </p:spPr>
        <p:txBody>
          <a:bodyPr/>
          <a:lstStyle>
            <a:lvl1pPr algn="l">
              <a:defRPr b="1">
                <a:solidFill>
                  <a:schemeClr val="bg1"/>
                </a:solidFill>
              </a:defRPr>
            </a:lvl1pPr>
          </a:lstStyle>
          <a:p>
            <a:r>
              <a:rPr lang="en-US" smtClean="0"/>
              <a:t>Click to edit Master title style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2700" y="12"/>
            <a:ext cx="917337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300" y="1871142"/>
            <a:ext cx="5111752"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019300" y="3657613"/>
            <a:ext cx="5111752" cy="1320803"/>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5037663"/>
            <a:ext cx="673100" cy="279400"/>
          </a:xfrm>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5" name="Footer Placeholder 4"/>
          <p:cNvSpPr>
            <a:spLocks noGrp="1"/>
          </p:cNvSpPr>
          <p:nvPr>
            <p:ph type="ftr" sz="quarter" idx="11"/>
          </p:nvPr>
        </p:nvSpPr>
        <p:spPr>
          <a:xfrm>
            <a:off x="2019298" y="5037663"/>
            <a:ext cx="3910976" cy="2794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717759" y="5037663"/>
            <a:ext cx="413375" cy="279400"/>
          </a:xfrm>
        </p:spPr>
        <p:txBody>
          <a:bodyPr/>
          <a:lstStyle/>
          <a:p>
            <a:fld id="{A3604771-8E75-41D6-8190-69E28E618B50}"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2019305"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210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0759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4DCF78-A8FB-454B-A8EE-7E35EC77E115}"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1915545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719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71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71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719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719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8719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43C5A3-BD14-433E-9629-C3A80AD159D0}" type="datetimeFigureOut">
              <a:rPr lang="en-US" smtClean="0">
                <a:solidFill>
                  <a:prstClr val="black"/>
                </a:solidFill>
              </a:rPr>
              <a:pPr/>
              <a:t>12/2/2016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A3604771-8E75-41D6-8190-69E28E618B50}"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047127" y="2421467"/>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5258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ctrTitle"/>
          </p:nvPr>
        </p:nvSpPr>
        <p:spPr>
          <a:xfrm>
            <a:off x="400050" y="5115656"/>
            <a:ext cx="8343900" cy="914400"/>
          </a:xfrm>
        </p:spPr>
        <p:txBody>
          <a:bodyPr anchor="b">
            <a:normAutofit/>
          </a:bodyPr>
          <a:lstStyle>
            <a:lvl1pPr algn="ctr">
              <a:defRPr sz="4400" spc="-50" baseline="0">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00050" y="6043123"/>
            <a:ext cx="83439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9" name="Picture Placeholder 2"/>
          <p:cNvSpPr>
            <a:spLocks noGrp="1"/>
          </p:cNvSpPr>
          <p:nvPr>
            <p:ph type="pic" idx="10"/>
          </p:nvPr>
        </p:nvSpPr>
        <p:spPr>
          <a:xfrm>
            <a:off x="1" y="1"/>
            <a:ext cx="301752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3" name="Picture Placeholder 2"/>
          <p:cNvSpPr>
            <a:spLocks noGrp="1"/>
          </p:cNvSpPr>
          <p:nvPr>
            <p:ph type="pic" idx="11"/>
          </p:nvPr>
        </p:nvSpPr>
        <p:spPr>
          <a:xfrm>
            <a:off x="3063240" y="1"/>
            <a:ext cx="301752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4" name="Picture Placeholder 2"/>
          <p:cNvSpPr>
            <a:spLocks noGrp="1"/>
          </p:cNvSpPr>
          <p:nvPr>
            <p:ph type="pic" idx="12"/>
          </p:nvPr>
        </p:nvSpPr>
        <p:spPr>
          <a:xfrm>
            <a:off x="6126480" y="1"/>
            <a:ext cx="301752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2300129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black">
                    <a:alpha val="80000"/>
                  </a:prstClr>
                </a:solidFill>
              </a:rPr>
              <a:pPr/>
              <a:t>12/2/2016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srgbClr val="0F6FC6">
                    <a:alpha val="25000"/>
                  </a:srgbClr>
                </a:solidFill>
              </a:rPr>
              <a:pPr/>
              <a:t>‹#›</a:t>
            </a:fld>
            <a:endParaRPr lang="en-US">
              <a:solidFill>
                <a:srgbClr val="0F6FC6">
                  <a:alpha val="25000"/>
                </a:srgbClr>
              </a:solidFill>
            </a:endParaRPr>
          </a:p>
        </p:txBody>
      </p:sp>
    </p:spTree>
    <p:extLst>
      <p:ext uri="{BB962C8B-B14F-4D97-AF65-F5344CB8AC3E}">
        <p14:creationId xmlns:p14="http://schemas.microsoft.com/office/powerpoint/2010/main" val="143810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black">
                    <a:alpha val="80000"/>
                  </a:prstClr>
                </a:solidFill>
              </a:rPr>
              <a:pPr/>
              <a:t>12/2/2016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srgbClr val="0F6FC6">
                    <a:alpha val="25000"/>
                  </a:srgbClr>
                </a:solidFill>
              </a:rPr>
              <a:pPr/>
              <a:t>‹#›</a:t>
            </a:fld>
            <a:endParaRPr lang="en-US">
              <a:solidFill>
                <a:srgbClr val="0F6FC6">
                  <a:alpha val="25000"/>
                </a:srgbClr>
              </a:solidFill>
            </a:endParaRPr>
          </a:p>
        </p:txBody>
      </p:sp>
    </p:spTree>
    <p:extLst>
      <p:ext uri="{BB962C8B-B14F-4D97-AF65-F5344CB8AC3E}">
        <p14:creationId xmlns:p14="http://schemas.microsoft.com/office/powerpoint/2010/main" val="143810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7769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7732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4DCF78-A8FB-454B-A8EE-7E35EC77E115}"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2711783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solidFill>
                  <a:prstClr val="black">
                    <a:alpha val="80000"/>
                  </a:prstClr>
                </a:solidFill>
              </a:rPr>
              <a:pPr/>
              <a:t>12/2/2016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srgbClr val="0F6FC6">
                    <a:alpha val="25000"/>
                  </a:srgbClr>
                </a:solidFill>
              </a:rPr>
              <a:pPr/>
              <a:t>‹#›</a:t>
            </a:fld>
            <a:endParaRPr lang="en-US">
              <a:solidFill>
                <a:srgbClr val="0F6FC6">
                  <a:alpha val="25000"/>
                </a:srgbClr>
              </a:solidFill>
            </a:endParaRPr>
          </a:p>
        </p:txBody>
      </p:sp>
    </p:spTree>
    <p:extLst>
      <p:ext uri="{BB962C8B-B14F-4D97-AF65-F5344CB8AC3E}">
        <p14:creationId xmlns:p14="http://schemas.microsoft.com/office/powerpoint/2010/main" val="143810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8134"/>
            <a:ext cx="349758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08498" y="1998134"/>
            <a:ext cx="349758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black">
                    <a:alpha val="80000"/>
                  </a:prstClr>
                </a:solidFill>
              </a:rPr>
              <a:pPr/>
              <a:t>12/2/2016</a:t>
            </a:fld>
            <a:endParaRPr lang="en-US">
              <a:solidFill>
                <a:prstClr val="black">
                  <a:alpha val="80000"/>
                </a:prstClr>
              </a:solidFill>
            </a:endParaRPr>
          </a:p>
        </p:txBody>
      </p:sp>
      <p:sp>
        <p:nvSpPr>
          <p:cNvPr id="6" name="Footer Placeholder 5"/>
          <p:cNvSpPr>
            <a:spLocks noGrp="1"/>
          </p:cNvSpPr>
          <p:nvPr>
            <p:ph type="ftr" sz="quarter" idx="11"/>
          </p:nvPr>
        </p:nvSpPr>
        <p:spPr/>
        <p:txBody>
          <a:bodyPr/>
          <a:lstStyle/>
          <a:p>
            <a:endParaRPr lang="en-US">
              <a:solidFill>
                <a:prstClr val="black">
                  <a:alpha val="80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srgbClr val="0F6FC6">
                    <a:alpha val="25000"/>
                  </a:srgbClr>
                </a:solidFill>
              </a:rPr>
              <a:pPr/>
              <a:t>‹#›</a:t>
            </a:fld>
            <a:endParaRPr lang="en-US">
              <a:solidFill>
                <a:srgbClr val="0F6FC6">
                  <a:alpha val="25000"/>
                </a:srgbClr>
              </a:solidFill>
            </a:endParaRPr>
          </a:p>
        </p:txBody>
      </p:sp>
    </p:spTree>
    <p:extLst>
      <p:ext uri="{BB962C8B-B14F-4D97-AF65-F5344CB8AC3E}">
        <p14:creationId xmlns:p14="http://schemas.microsoft.com/office/powerpoint/2010/main" val="303866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998134"/>
            <a:ext cx="349758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08498" y="1998134"/>
            <a:ext cx="349758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solidFill>
                  <a:prstClr val="black">
                    <a:alpha val="80000"/>
                  </a:prstClr>
                </a:solidFill>
              </a:rPr>
              <a:pPr/>
              <a:t>12/2/2016</a:t>
            </a:fld>
            <a:endParaRPr lang="en-US">
              <a:solidFill>
                <a:prstClr val="black">
                  <a:alpha val="80000"/>
                </a:prstClr>
              </a:solidFill>
            </a:endParaRPr>
          </a:p>
        </p:txBody>
      </p:sp>
      <p:sp>
        <p:nvSpPr>
          <p:cNvPr id="6" name="Footer Placeholder 5"/>
          <p:cNvSpPr>
            <a:spLocks noGrp="1"/>
          </p:cNvSpPr>
          <p:nvPr>
            <p:ph type="ftr" sz="quarter" idx="11"/>
          </p:nvPr>
        </p:nvSpPr>
        <p:spPr/>
        <p:txBody>
          <a:bodyPr/>
          <a:lstStyle/>
          <a:p>
            <a:endParaRPr lang="en-US">
              <a:solidFill>
                <a:prstClr val="black">
                  <a:alpha val="80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srgbClr val="0F6FC6">
                    <a:alpha val="25000"/>
                  </a:srgbClr>
                </a:solidFill>
              </a:rPr>
              <a:pPr/>
              <a:t>‹#›</a:t>
            </a:fld>
            <a:endParaRPr lang="en-US">
              <a:solidFill>
                <a:srgbClr val="0F6FC6">
                  <a:alpha val="25000"/>
                </a:srgbClr>
              </a:solidFill>
            </a:endParaRPr>
          </a:p>
        </p:txBody>
      </p:sp>
    </p:spTree>
    <p:extLst>
      <p:ext uri="{BB962C8B-B14F-4D97-AF65-F5344CB8AC3E}">
        <p14:creationId xmlns:p14="http://schemas.microsoft.com/office/powerpoint/2010/main" val="303866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04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4DCF78-A8FB-454B-A8EE-7E35EC77E115}"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200954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C6674-FFB6-4600-908E-559D52C1F4BE}" type="datetimeFigureOut">
              <a:rPr lang="en-US" smtClean="0">
                <a:solidFill>
                  <a:prstClr val="black">
                    <a:lumMod val="50000"/>
                    <a:lumOff val="50000"/>
                  </a:prstClr>
                </a:solidFill>
              </a:rPr>
              <a:pPr/>
              <a:t>12/2/2016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87CDD6F4-4789-46CA-9002-8339A1AAD56E}"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2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22" y="2174875"/>
            <a:ext cx="4041775" cy="34840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4DCF78-A8FB-454B-A8EE-7E35EC77E115}" type="datetimeFigureOut">
              <a:rPr lang="en-US" smtClean="0"/>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216820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4DCF78-A8FB-454B-A8EE-7E35EC77E115}" type="datetimeFigureOut">
              <a:rPr lang="en-US" smtClean="0"/>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262923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4DCF78-A8FB-454B-A8EE-7E35EC77E115}" type="datetimeFigureOut">
              <a:rPr lang="en-US" smtClean="0"/>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292422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6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377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DCF78-A8FB-454B-A8EE-7E35EC77E115}"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66906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4DCF78-A8FB-454B-A8EE-7E35EC77E115}"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2964B-24F6-7C48-BE83-35C752D85DBA}" type="slidenum">
              <a:rPr lang="en-US" smtClean="0"/>
              <a:t>‹#›</a:t>
            </a:fld>
            <a:endParaRPr lang="en-US"/>
          </a:p>
        </p:txBody>
      </p:sp>
    </p:spTree>
    <p:extLst>
      <p:ext uri="{BB962C8B-B14F-4D97-AF65-F5344CB8AC3E}">
        <p14:creationId xmlns:p14="http://schemas.microsoft.com/office/powerpoint/2010/main" val="358835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0.xml"/><Relationship Id="rId1" Type="http://schemas.openxmlformats.org/officeDocument/2006/relationships/slideLayout" Target="../slideLayouts/slideLayout26.xml"/><Relationship Id="rId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4.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8.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9.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20.xml"/><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21.xml"/><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6.xml"/><Relationship Id="rId1" Type="http://schemas.openxmlformats.org/officeDocument/2006/relationships/slideLayout" Target="../slideLayouts/slideLayout22.xml"/><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23.xml"/><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24.xml"/><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25.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53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4DCF78-A8FB-454B-A8EE-7E35EC77E115}" type="datetimeFigureOut">
              <a:rPr lang="en-US" smtClean="0"/>
              <a:t>12/2/2016</a:t>
            </a:fld>
            <a:endParaRPr lang="en-US"/>
          </a:p>
        </p:txBody>
      </p:sp>
      <p:sp>
        <p:nvSpPr>
          <p:cNvPr id="5" name="Footer Placeholder 4"/>
          <p:cNvSpPr>
            <a:spLocks noGrp="1"/>
          </p:cNvSpPr>
          <p:nvPr>
            <p:ph type="ftr" sz="quarter" idx="3"/>
          </p:nvPr>
        </p:nvSpPr>
        <p:spPr>
          <a:xfrm>
            <a:off x="3124200" y="635653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53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2964B-24F6-7C48-BE83-35C752D85DBA}" type="slidenum">
              <a:rPr lang="en-US" smtClean="0"/>
              <a:t>‹#›</a:t>
            </a:fld>
            <a:endParaRPr lang="en-US"/>
          </a:p>
        </p:txBody>
      </p:sp>
      <p:pic>
        <p:nvPicPr>
          <p:cNvPr id="1026" name="Picture 2" descr="C:\Users\mehroz baig\AppData\Local\Temp\getting to zero concept_1-01.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92311" y="5625114"/>
            <a:ext cx="1787249" cy="100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125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485"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33"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914400"/>
            <a:fld id="{37CC0096-1860-4642-9CD2-0079EA5E7CD1}" type="datetimeFigureOut">
              <a:rPr lang="en-US" smtClean="0">
                <a:solidFill>
                  <a:prstClr val="black">
                    <a:alpha val="80000"/>
                  </a:prstClr>
                </a:solidFill>
              </a:rPr>
              <a:pPr defTabSz="914400"/>
              <a:t>12/2/2016</a:t>
            </a:fld>
            <a:endParaRPr lang="en-US">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914400"/>
            <a:endParaRPr lang="en-US" dirty="0">
              <a:solidFill>
                <a:prstClr val="black">
                  <a:alpha val="80000"/>
                </a:prstClr>
              </a:solidFill>
            </a:endParaRPr>
          </a:p>
        </p:txBody>
      </p:sp>
      <p:sp>
        <p:nvSpPr>
          <p:cNvPr id="6" name="Slide Number Placeholder 5"/>
          <p:cNvSpPr>
            <a:spLocks noGrp="1"/>
          </p:cNvSpPr>
          <p:nvPr>
            <p:ph type="sldNum" sz="quarter" idx="4"/>
          </p:nvPr>
        </p:nvSpPr>
        <p:spPr>
          <a:xfrm>
            <a:off x="6572945" y="5876459"/>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914400"/>
            <a:fld id="{E31375A4-56A4-47D6-9801-1991572033F7}" type="slidenum">
              <a:rPr lang="en-US" smtClean="0">
                <a:solidFill>
                  <a:srgbClr val="0F6FC6">
                    <a:alpha val="25000"/>
                  </a:srgbClr>
                </a:solidFill>
              </a:rPr>
              <a:pPr defTabSz="914400"/>
              <a:t>‹#›</a:t>
            </a:fld>
            <a:endParaRPr lang="en-US">
              <a:solidFill>
                <a:srgbClr val="0F6FC6">
                  <a:alpha val="25000"/>
                </a:srgbClr>
              </a:solidFill>
            </a:endParaRPr>
          </a:p>
        </p:txBody>
      </p:sp>
      <p:sp>
        <p:nvSpPr>
          <p:cNvPr id="7" name="Rectangle 6"/>
          <p:cNvSpPr/>
          <p:nvPr userDrawn="1"/>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7771258"/>
      </p:ext>
    </p:extLst>
  </p:cSld>
  <p:clrMap bg1="lt1" tx1="dk1" bg2="lt2" tx2="dk2" accent1="accent1" accent2="accent2" accent3="accent3" accent4="accent4" accent5="accent5" accent6="accent6" hlink="hlink" folHlink="folHlink"/>
  <p:sldLayoutIdLst>
    <p:sldLayoutId id="214748374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33"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914400"/>
            <a:fld id="{37CC0096-1860-4642-9CD2-0079EA5E7CD1}" type="datetimeFigureOut">
              <a:rPr lang="en-US" smtClean="0">
                <a:solidFill>
                  <a:prstClr val="black">
                    <a:alpha val="80000"/>
                  </a:prstClr>
                </a:solidFill>
              </a:rPr>
              <a:pPr defTabSz="914400"/>
              <a:t>12/2/2016</a:t>
            </a:fld>
            <a:endParaRPr lang="en-US">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914400"/>
            <a:endParaRPr lang="en-US" dirty="0">
              <a:solidFill>
                <a:prstClr val="black">
                  <a:alpha val="80000"/>
                </a:prstClr>
              </a:solidFill>
            </a:endParaRPr>
          </a:p>
        </p:txBody>
      </p:sp>
      <p:sp>
        <p:nvSpPr>
          <p:cNvPr id="6" name="Slide Number Placeholder 5"/>
          <p:cNvSpPr>
            <a:spLocks noGrp="1"/>
          </p:cNvSpPr>
          <p:nvPr>
            <p:ph type="sldNum" sz="quarter" idx="4"/>
          </p:nvPr>
        </p:nvSpPr>
        <p:spPr>
          <a:xfrm>
            <a:off x="6572945" y="5876459"/>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914400"/>
            <a:fld id="{E31375A4-56A4-47D6-9801-1991572033F7}" type="slidenum">
              <a:rPr lang="en-US" smtClean="0">
                <a:solidFill>
                  <a:srgbClr val="0F6FC6">
                    <a:alpha val="25000"/>
                  </a:srgbClr>
                </a:solidFill>
              </a:rPr>
              <a:pPr defTabSz="914400"/>
              <a:t>‹#›</a:t>
            </a:fld>
            <a:endParaRPr lang="en-US">
              <a:solidFill>
                <a:srgbClr val="0F6FC6">
                  <a:alpha val="25000"/>
                </a:srgbClr>
              </a:solidFill>
            </a:endParaRPr>
          </a:p>
        </p:txBody>
      </p:sp>
      <p:sp>
        <p:nvSpPr>
          <p:cNvPr id="7" name="Rectangle 6"/>
          <p:cNvSpPr/>
          <p:nvPr userDrawn="1"/>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7771258"/>
      </p:ext>
    </p:extLst>
  </p:cSld>
  <p:clrMap bg1="lt1" tx1="dk1" bg2="lt2" tx2="dk2" accent1="accent1" accent2="accent2" accent3="accent3" accent4="accent4" accent5="accent5" accent6="accent6" hlink="hlink" folHlink="folHlink"/>
  <p:sldLayoutIdLst>
    <p:sldLayoutId id="214748375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33"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914400"/>
            <a:fld id="{37CC0096-1860-4642-9CD2-0079EA5E7CD1}" type="datetimeFigureOut">
              <a:rPr lang="en-US" smtClean="0">
                <a:solidFill>
                  <a:prstClr val="black">
                    <a:alpha val="80000"/>
                  </a:prstClr>
                </a:solidFill>
              </a:rPr>
              <a:pPr defTabSz="914400"/>
              <a:t>12/2/2016</a:t>
            </a:fld>
            <a:endParaRPr lang="en-US">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914400"/>
            <a:endParaRPr lang="en-US" dirty="0">
              <a:solidFill>
                <a:prstClr val="black">
                  <a:alpha val="80000"/>
                </a:prstClr>
              </a:solidFill>
            </a:endParaRPr>
          </a:p>
        </p:txBody>
      </p:sp>
      <p:sp>
        <p:nvSpPr>
          <p:cNvPr id="6" name="Slide Number Placeholder 5"/>
          <p:cNvSpPr>
            <a:spLocks noGrp="1"/>
          </p:cNvSpPr>
          <p:nvPr>
            <p:ph type="sldNum" sz="quarter" idx="4"/>
          </p:nvPr>
        </p:nvSpPr>
        <p:spPr>
          <a:xfrm>
            <a:off x="6572945" y="5876457"/>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914400"/>
            <a:fld id="{E31375A4-56A4-47D6-9801-1991572033F7}" type="slidenum">
              <a:rPr lang="en-US" smtClean="0">
                <a:solidFill>
                  <a:srgbClr val="0F6FC6">
                    <a:alpha val="25000"/>
                  </a:srgbClr>
                </a:solidFill>
              </a:rPr>
              <a:pPr defTabSz="914400"/>
              <a:t>‹#›</a:t>
            </a:fld>
            <a:endParaRPr lang="en-US">
              <a:solidFill>
                <a:srgbClr val="0F6FC6">
                  <a:alpha val="25000"/>
                </a:srgbClr>
              </a:solidFill>
            </a:endParaRPr>
          </a:p>
        </p:txBody>
      </p:sp>
      <p:sp>
        <p:nvSpPr>
          <p:cNvPr id="7" name="Rectangle 6"/>
          <p:cNvSpPr/>
          <p:nvPr userDrawn="1"/>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7771258"/>
      </p:ext>
    </p:extLst>
  </p:cSld>
  <p:clrMap bg1="lt1" tx1="dk1" bg2="lt2" tx2="dk2" accent1="accent1" accent2="accent2" accent3="accent3" accent4="accent4" accent5="accent5" accent6="accent6" hlink="hlink" folHlink="folHlink"/>
  <p:sldLayoutIdLst>
    <p:sldLayoutId id="214748375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31"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914400"/>
            <a:fld id="{37CC0096-1860-4642-9CD2-0079EA5E7CD1}" type="datetimeFigureOut">
              <a:rPr lang="en-US" smtClean="0">
                <a:solidFill>
                  <a:prstClr val="black">
                    <a:alpha val="80000"/>
                  </a:prstClr>
                </a:solidFill>
              </a:rPr>
              <a:pPr defTabSz="914400"/>
              <a:t>12/2/2016</a:t>
            </a:fld>
            <a:endParaRPr lang="en-US">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914400"/>
            <a:endParaRPr lang="en-US" dirty="0">
              <a:solidFill>
                <a:prstClr val="black">
                  <a:alpha val="80000"/>
                </a:prstClr>
              </a:solidFill>
            </a:endParaRPr>
          </a:p>
        </p:txBody>
      </p:sp>
      <p:sp>
        <p:nvSpPr>
          <p:cNvPr id="6" name="Slide Number Placeholder 5"/>
          <p:cNvSpPr>
            <a:spLocks noGrp="1"/>
          </p:cNvSpPr>
          <p:nvPr>
            <p:ph type="sldNum" sz="quarter" idx="4"/>
          </p:nvPr>
        </p:nvSpPr>
        <p:spPr>
          <a:xfrm>
            <a:off x="6572945" y="5876453"/>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914400"/>
            <a:fld id="{E31375A4-56A4-47D6-9801-1991572033F7}" type="slidenum">
              <a:rPr lang="en-US" smtClean="0">
                <a:solidFill>
                  <a:srgbClr val="0F6FC6">
                    <a:alpha val="25000"/>
                  </a:srgbClr>
                </a:solidFill>
              </a:rPr>
              <a:pPr defTabSz="914400"/>
              <a:t>‹#›</a:t>
            </a:fld>
            <a:endParaRPr lang="en-US">
              <a:solidFill>
                <a:srgbClr val="0F6FC6">
                  <a:alpha val="25000"/>
                </a:srgbClr>
              </a:solidFill>
            </a:endParaRPr>
          </a:p>
        </p:txBody>
      </p:sp>
      <p:sp>
        <p:nvSpPr>
          <p:cNvPr id="7" name="Rectangle 6"/>
          <p:cNvSpPr/>
          <p:nvPr userDrawn="1"/>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7771258"/>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28"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914400"/>
            <a:fld id="{37CC0096-1860-4642-9CD2-0079EA5E7CD1}" type="datetimeFigureOut">
              <a:rPr lang="en-US" smtClean="0">
                <a:solidFill>
                  <a:prstClr val="black">
                    <a:alpha val="80000"/>
                  </a:prstClr>
                </a:solidFill>
              </a:rPr>
              <a:pPr defTabSz="914400"/>
              <a:t>12/2/2016</a:t>
            </a:fld>
            <a:endParaRPr lang="en-US">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914400"/>
            <a:endParaRPr lang="en-US" dirty="0">
              <a:solidFill>
                <a:prstClr val="black">
                  <a:alpha val="80000"/>
                </a:prstClr>
              </a:solidFill>
            </a:endParaRPr>
          </a:p>
        </p:txBody>
      </p:sp>
      <p:sp>
        <p:nvSpPr>
          <p:cNvPr id="6" name="Slide Number Placeholder 5"/>
          <p:cNvSpPr>
            <a:spLocks noGrp="1"/>
          </p:cNvSpPr>
          <p:nvPr>
            <p:ph type="sldNum" sz="quarter" idx="4"/>
          </p:nvPr>
        </p:nvSpPr>
        <p:spPr>
          <a:xfrm>
            <a:off x="6572945" y="5876447"/>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914400"/>
            <a:fld id="{E31375A4-56A4-47D6-9801-1991572033F7}" type="slidenum">
              <a:rPr lang="en-US" smtClean="0">
                <a:solidFill>
                  <a:srgbClr val="0F6FC6">
                    <a:alpha val="25000"/>
                  </a:srgbClr>
                </a:solidFill>
              </a:rPr>
              <a:pPr defTabSz="914400"/>
              <a:t>‹#›</a:t>
            </a:fld>
            <a:endParaRPr lang="en-US">
              <a:solidFill>
                <a:srgbClr val="0F6FC6">
                  <a:alpha val="25000"/>
                </a:srgbClr>
              </a:solidFill>
            </a:endParaRPr>
          </a:p>
        </p:txBody>
      </p:sp>
      <p:sp>
        <p:nvSpPr>
          <p:cNvPr id="7" name="Rectangle 6"/>
          <p:cNvSpPr/>
          <p:nvPr userDrawn="1"/>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7771258"/>
      </p:ext>
    </p:extLst>
  </p:cSld>
  <p:clrMap bg1="lt1" tx1="dk1" bg2="lt2" tx2="dk2" accent1="accent1" accent2="accent2" accent3="accent3" accent4="accent4" accent5="accent5" accent6="accent6" hlink="hlink" folHlink="folHlink"/>
  <p:sldLayoutIdLst>
    <p:sldLayoutId id="214748375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24" y="499533"/>
            <a:ext cx="8079581"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2011680"/>
            <a:ext cx="8065294"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pPr defTabSz="914400"/>
            <a:fld id="{37CC0096-1860-4642-9CD2-0079EA5E7CD1}" type="datetimeFigureOut">
              <a:rPr lang="en-US" smtClean="0">
                <a:solidFill>
                  <a:prstClr val="black">
                    <a:alpha val="80000"/>
                  </a:prstClr>
                </a:solidFill>
              </a:rPr>
              <a:pPr defTabSz="914400"/>
              <a:t>12/2/2016</a:t>
            </a:fld>
            <a:endParaRPr lang="en-US">
              <a:solidFill>
                <a:prstClr val="black">
                  <a:alpha val="80000"/>
                </a:prstClr>
              </a:solidFill>
            </a:endParaRPr>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pPr defTabSz="914400"/>
            <a:endParaRPr lang="en-US" dirty="0">
              <a:solidFill>
                <a:prstClr val="black">
                  <a:alpha val="80000"/>
                </a:prstClr>
              </a:solidFill>
            </a:endParaRPr>
          </a:p>
        </p:txBody>
      </p:sp>
      <p:sp>
        <p:nvSpPr>
          <p:cNvPr id="6" name="Slide Number Placeholder 5"/>
          <p:cNvSpPr>
            <a:spLocks noGrp="1"/>
          </p:cNvSpPr>
          <p:nvPr>
            <p:ph type="sldNum" sz="quarter" idx="4"/>
          </p:nvPr>
        </p:nvSpPr>
        <p:spPr>
          <a:xfrm>
            <a:off x="6572945" y="5876439"/>
            <a:ext cx="219456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pPr defTabSz="914400"/>
            <a:fld id="{E31375A4-56A4-47D6-9801-1991572033F7}" type="slidenum">
              <a:rPr lang="en-US" smtClean="0">
                <a:solidFill>
                  <a:srgbClr val="0F6FC6">
                    <a:alpha val="25000"/>
                  </a:srgbClr>
                </a:solidFill>
              </a:rPr>
              <a:pPr defTabSz="914400"/>
              <a:t>‹#›</a:t>
            </a:fld>
            <a:endParaRPr lang="en-US">
              <a:solidFill>
                <a:srgbClr val="0F6FC6">
                  <a:alpha val="25000"/>
                </a:srgbClr>
              </a:solidFill>
            </a:endParaRPr>
          </a:p>
        </p:txBody>
      </p:sp>
      <p:sp>
        <p:nvSpPr>
          <p:cNvPr id="7" name="Rectangle 6"/>
          <p:cNvSpPr/>
          <p:nvPr userDrawn="1"/>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17771258"/>
      </p:ext>
    </p:extLst>
  </p:cSld>
  <p:clrMap bg1="lt1" tx1="dk1" bg2="lt2" tx2="dk2" accent1="accent1" accent2="accent2" accent3="accent3" accent4="accent4" accent5="accent5" accent6="accent6" hlink="hlink" folHlink="folHlink"/>
  <p:sldLayoutIdLst>
    <p:sldLayoutId id="214748375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0"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7"/>
          <p:cNvSpPr/>
          <p:nvPr/>
        </p:nvSpPr>
        <p:spPr>
          <a:xfrm>
            <a:off x="0" y="0"/>
            <a:ext cx="9144000" cy="1447800"/>
          </a:xfrm>
          <a:prstGeom prst="rect">
            <a:avLst/>
          </a:prstGeom>
          <a:solidFill>
            <a:srgbClr val="78A2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89CCE2"/>
              </a:solidFill>
              <a:latin typeface="Aria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Lst>
  <p:txStyles>
    <p:titleStyle>
      <a:lvl1pPr algn="ctr" rtl="0" eaLnBrk="1" fontAlgn="base" hangingPunct="1">
        <a:spcBef>
          <a:spcPct val="0"/>
        </a:spcBef>
        <a:spcAft>
          <a:spcPct val="0"/>
        </a:spcAft>
        <a:defRPr sz="4400" kern="1200">
          <a:solidFill>
            <a:srgbClr val="CCC1DA"/>
          </a:solidFill>
          <a:latin typeface="+mj-lt"/>
          <a:ea typeface="+mj-ea"/>
          <a:cs typeface="+mj-cs"/>
        </a:defRPr>
      </a:lvl1pPr>
      <a:lvl2pPr algn="ctr" rtl="0" eaLnBrk="1" fontAlgn="base" hangingPunct="1">
        <a:spcBef>
          <a:spcPct val="0"/>
        </a:spcBef>
        <a:spcAft>
          <a:spcPct val="0"/>
        </a:spcAft>
        <a:defRPr sz="4400">
          <a:solidFill>
            <a:srgbClr val="CCC1DA"/>
          </a:solidFill>
          <a:latin typeface="Calibri" pitchFamily="34" charset="0"/>
        </a:defRPr>
      </a:lvl2pPr>
      <a:lvl3pPr algn="ctr" rtl="0" eaLnBrk="1" fontAlgn="base" hangingPunct="1">
        <a:spcBef>
          <a:spcPct val="0"/>
        </a:spcBef>
        <a:spcAft>
          <a:spcPct val="0"/>
        </a:spcAft>
        <a:defRPr sz="4400">
          <a:solidFill>
            <a:srgbClr val="CCC1DA"/>
          </a:solidFill>
          <a:latin typeface="Calibri" pitchFamily="34" charset="0"/>
        </a:defRPr>
      </a:lvl3pPr>
      <a:lvl4pPr algn="ctr" rtl="0" eaLnBrk="1" fontAlgn="base" hangingPunct="1">
        <a:spcBef>
          <a:spcPct val="0"/>
        </a:spcBef>
        <a:spcAft>
          <a:spcPct val="0"/>
        </a:spcAft>
        <a:defRPr sz="4400">
          <a:solidFill>
            <a:srgbClr val="CCC1DA"/>
          </a:solidFill>
          <a:latin typeface="Calibri" pitchFamily="34" charset="0"/>
        </a:defRPr>
      </a:lvl4pPr>
      <a:lvl5pPr algn="ctr" rtl="0" eaLnBrk="1" fontAlgn="base" hangingPunct="1">
        <a:spcBef>
          <a:spcPct val="0"/>
        </a:spcBef>
        <a:spcAft>
          <a:spcPct val="0"/>
        </a:spcAft>
        <a:defRPr sz="4400">
          <a:solidFill>
            <a:srgbClr val="CCC1DA"/>
          </a:solidFill>
          <a:latin typeface="Calibri" pitchFamily="34" charset="0"/>
        </a:defRPr>
      </a:lvl5pPr>
      <a:lvl6pPr marL="457200" algn="ctr" rtl="0" eaLnBrk="1" fontAlgn="base" hangingPunct="1">
        <a:spcBef>
          <a:spcPct val="0"/>
        </a:spcBef>
        <a:spcAft>
          <a:spcPct val="0"/>
        </a:spcAft>
        <a:defRPr sz="4400">
          <a:solidFill>
            <a:srgbClr val="CCC1DA"/>
          </a:solidFill>
          <a:latin typeface="Calibri" pitchFamily="34" charset="0"/>
        </a:defRPr>
      </a:lvl6pPr>
      <a:lvl7pPr marL="914400" algn="ctr" rtl="0" eaLnBrk="1" fontAlgn="base" hangingPunct="1">
        <a:spcBef>
          <a:spcPct val="0"/>
        </a:spcBef>
        <a:spcAft>
          <a:spcPct val="0"/>
        </a:spcAft>
        <a:defRPr sz="4400">
          <a:solidFill>
            <a:srgbClr val="CCC1DA"/>
          </a:solidFill>
          <a:latin typeface="Calibri" pitchFamily="34" charset="0"/>
        </a:defRPr>
      </a:lvl7pPr>
      <a:lvl8pPr marL="1371600" algn="ctr" rtl="0" eaLnBrk="1" fontAlgn="base" hangingPunct="1">
        <a:spcBef>
          <a:spcPct val="0"/>
        </a:spcBef>
        <a:spcAft>
          <a:spcPct val="0"/>
        </a:spcAft>
        <a:defRPr sz="4400">
          <a:solidFill>
            <a:srgbClr val="CCC1DA"/>
          </a:solidFill>
          <a:latin typeface="Calibri" pitchFamily="34" charset="0"/>
        </a:defRPr>
      </a:lvl8pPr>
      <a:lvl9pPr marL="1828800" algn="ctr" rtl="0" eaLnBrk="1" fontAlgn="base" hangingPunct="1">
        <a:spcBef>
          <a:spcPct val="0"/>
        </a:spcBef>
        <a:spcAft>
          <a:spcPct val="0"/>
        </a:spcAft>
        <a:defRPr sz="4400">
          <a:solidFill>
            <a:srgbClr val="CCC1DA"/>
          </a:solidFill>
          <a:latin typeface="Calibri" pitchFamily="34" charset="0"/>
        </a:defRPr>
      </a:lvl9pPr>
    </p:titleStyle>
    <p:bodyStyle>
      <a:lvl1pPr marL="228600" indent="-228600" algn="l" rtl="0" eaLnBrk="1" fontAlgn="base" hangingPunct="1">
        <a:spcBef>
          <a:spcPct val="20000"/>
        </a:spcBef>
        <a:spcAft>
          <a:spcPct val="0"/>
        </a:spcAft>
        <a:buClr>
          <a:schemeClr val="tx2"/>
        </a:buClr>
        <a:buFont typeface="Wingdings" pitchFamily="2" charset="2"/>
        <a:buChar char="§"/>
        <a:defRPr sz="3200" kern="1200">
          <a:solidFill>
            <a:schemeClr val="tx1">
              <a:lumMod val="85000"/>
              <a:lumOff val="15000"/>
            </a:schemeClr>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2"/>
        </a:buClr>
        <a:buFont typeface="Wingdings" pitchFamily="2" charset="2"/>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6"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68"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70"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72"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914400"/>
            <a:fld id="{A66C6674-FFB6-4600-908E-559D52C1F4BE}" type="datetimeFigureOut">
              <a:rPr lang="en-US" smtClean="0">
                <a:solidFill>
                  <a:prstClr val="black">
                    <a:lumMod val="50000"/>
                    <a:lumOff val="50000"/>
                  </a:prstClr>
                </a:solidFill>
              </a:rPr>
              <a:pPr defTabSz="914400"/>
              <a:t>12/2/2016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91440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914400"/>
            <a:fld id="{87CDD6F4-4789-46CA-9002-8339A1AAD56E}" type="slidenum">
              <a:rPr lang="en-US" smtClean="0">
                <a:solidFill>
                  <a:prstClr val="black">
                    <a:lumMod val="50000"/>
                    <a:lumOff val="50000"/>
                  </a:prstClr>
                </a:solidFill>
              </a:rPr>
              <a:pPr defTabSz="914400"/>
              <a:t>‹#›</a:t>
            </a:fld>
            <a:endParaRPr lang="en-US">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774" r:id="rId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508"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508"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31"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507"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505"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502"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498"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1" y="12"/>
            <a:ext cx="9172472" cy="6856215"/>
            <a:chOff x="-15736" y="0"/>
            <a:chExt cx="12229962" cy="6856214"/>
          </a:xfrm>
        </p:grpSpPr>
        <p:pic>
          <p:nvPicPr>
            <p:cNvPr id="8" name="Picture 7" descr="HD-PanelCont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8" y="982142"/>
            <a:ext cx="7200897"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8" y="2556932"/>
            <a:ext cx="7200897"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4C43C5A3-BD14-433E-9629-C3A80AD159D0}" type="datetimeFigureOut">
              <a:rPr lang="en-US" smtClean="0">
                <a:solidFill>
                  <a:prstClr val="black"/>
                </a:solidFill>
              </a:rPr>
              <a:pPr defTabSz="914400"/>
              <a:t>12/2/2016</a:t>
            </a:fld>
            <a:endParaRPr lang="en-US">
              <a:solidFill>
                <a:prstClr val="black"/>
              </a:solidFill>
            </a:endParaRPr>
          </a:p>
        </p:txBody>
      </p:sp>
      <p:sp>
        <p:nvSpPr>
          <p:cNvPr id="5" name="Footer Placeholder 4"/>
          <p:cNvSpPr>
            <a:spLocks noGrp="1"/>
          </p:cNvSpPr>
          <p:nvPr>
            <p:ph type="ftr" sz="quarter" idx="3"/>
          </p:nvPr>
        </p:nvSpPr>
        <p:spPr>
          <a:xfrm>
            <a:off x="971557" y="5969000"/>
            <a:ext cx="547942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914400"/>
            <a:endParaRPr lang="en-US">
              <a:solidFill>
                <a:prstClr val="black"/>
              </a:solidFill>
            </a:endParaRPr>
          </a:p>
        </p:txBody>
      </p:sp>
      <p:sp>
        <p:nvSpPr>
          <p:cNvPr id="6" name="Slide Number Placeholder 5"/>
          <p:cNvSpPr>
            <a:spLocks noGrp="1"/>
          </p:cNvSpPr>
          <p:nvPr>
            <p:ph type="sldNum" sz="quarter" idx="4"/>
          </p:nvPr>
        </p:nvSpPr>
        <p:spPr>
          <a:xfrm>
            <a:off x="7765492" y="5969000"/>
            <a:ext cx="40702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914400"/>
            <a:fld id="{A3604771-8E75-41D6-8190-69E28E618B50}"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99253813"/>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gif"/><Relationship Id="rId11" Type="http://schemas.openxmlformats.org/officeDocument/2006/relationships/image" Target="../media/image46.gif"/><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tiff"/><Relationship Id="rId7"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y7aTJiMqloE" TargetMode="Externa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gif"/><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mailto:chipsupanich@gmail.com"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hyperlink" Target="mailto:Hutchcrofty@sfdph.gov" TargetMode="External"/><Relationship Id="rId4" Type="http://schemas.openxmlformats.org/officeDocument/2006/relationships/hyperlink" Target="mailto:Kevin.Hutchcroft@sfdph.org" TargetMode="Externa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32.xml"/><Relationship Id="rId5" Type="http://schemas.openxmlformats.org/officeDocument/2006/relationships/hyperlink" Target="mailto:esutter@shanti.org" TargetMode="External"/><Relationship Id="rId4" Type="http://schemas.openxmlformats.org/officeDocument/2006/relationships/hyperlink" Target="mailto:mhickey@shanti.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33.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hyperlink" Target="mailto:vcrisostomo@sfaf.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72.jpe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36.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Title 1"/>
          <p:cNvSpPr>
            <a:spLocks noGrp="1"/>
          </p:cNvSpPr>
          <p:nvPr>
            <p:ph type="title"/>
          </p:nvPr>
        </p:nvSpPr>
        <p:spPr>
          <a:xfrm>
            <a:off x="441325" y="228600"/>
            <a:ext cx="8377238" cy="1524000"/>
          </a:xfrm>
        </p:spPr>
        <p:txBody>
          <a:bodyPr>
            <a:normAutofit fontScale="90000"/>
          </a:bodyPr>
          <a:lstStyle/>
          <a:p>
            <a:r>
              <a:rPr lang="en-US" sz="4000">
                <a:latin typeface="Arial" charset="0"/>
              </a:rPr>
              <a:t>“Getting to Zero” in San Francisco</a:t>
            </a:r>
            <a:br>
              <a:rPr lang="en-US" sz="4000">
                <a:latin typeface="Arial" charset="0"/>
              </a:rPr>
            </a:br>
            <a:r>
              <a:rPr lang="en-US" sz="4000">
                <a:latin typeface="Arial" charset="0"/>
              </a:rPr>
              <a:t>Consortium </a:t>
            </a:r>
            <a:r>
              <a:rPr lang="en-US">
                <a:latin typeface="Arial" charset="0"/>
              </a:rPr>
              <a:t/>
            </a:r>
            <a:br>
              <a:rPr lang="en-US">
                <a:latin typeface="Arial" charset="0"/>
              </a:rPr>
            </a:br>
            <a:endParaRPr lang="en-US">
              <a:latin typeface="Arial" charset="0"/>
            </a:endParaRPr>
          </a:p>
        </p:txBody>
      </p:sp>
      <p:sp>
        <p:nvSpPr>
          <p:cNvPr id="62466" name="TextBox 4"/>
          <p:cNvSpPr txBox="1">
            <a:spLocks noChangeArrowheads="1"/>
          </p:cNvSpPr>
          <p:nvPr/>
        </p:nvSpPr>
        <p:spPr bwMode="auto">
          <a:xfrm>
            <a:off x="1600297" y="1350823"/>
            <a:ext cx="64908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dirty="0">
                <a:solidFill>
                  <a:schemeClr val="accent2"/>
                </a:solidFill>
              </a:rPr>
              <a:t>Zero new HIV infections</a:t>
            </a:r>
          </a:p>
          <a:p>
            <a:pPr eaLnBrk="1" hangingPunct="1"/>
            <a:r>
              <a:rPr lang="en-US" sz="3200" b="1" i="1" dirty="0">
                <a:solidFill>
                  <a:schemeClr val="accent2"/>
                </a:solidFill>
              </a:rPr>
              <a:t>Zero HIV deaths</a:t>
            </a:r>
          </a:p>
          <a:p>
            <a:pPr eaLnBrk="1" hangingPunct="1"/>
            <a:r>
              <a:rPr lang="en-US" sz="3200" b="1" i="1" dirty="0">
                <a:solidFill>
                  <a:schemeClr val="accent2"/>
                </a:solidFill>
              </a:rPr>
              <a:t>Zero stigma and discrimination  </a:t>
            </a:r>
          </a:p>
        </p:txBody>
      </p:sp>
      <p:sp>
        <p:nvSpPr>
          <p:cNvPr id="62468" name="TextBox 6"/>
          <p:cNvSpPr txBox="1">
            <a:spLocks noChangeArrowheads="1"/>
          </p:cNvSpPr>
          <p:nvPr/>
        </p:nvSpPr>
        <p:spPr bwMode="auto">
          <a:xfrm>
            <a:off x="914408" y="6553200"/>
            <a:ext cx="1872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chemeClr val="bg2"/>
                </a:solidFill>
              </a:rPr>
              <a:t>Photo by Jim Herd</a:t>
            </a:r>
          </a:p>
        </p:txBody>
      </p:sp>
      <p:pic>
        <p:nvPicPr>
          <p:cNvPr id="6246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5844" y="4875074"/>
            <a:ext cx="2480324" cy="185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9525" y="2937172"/>
            <a:ext cx="3752850" cy="18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2961" y="4906719"/>
            <a:ext cx="2773819" cy="1845899"/>
          </a:xfrm>
          <a:prstGeom prst="rect">
            <a:avLst/>
          </a:prstGeom>
        </p:spPr>
      </p:pic>
    </p:spTree>
    <p:extLst>
      <p:ext uri="{BB962C8B-B14F-4D97-AF65-F5344CB8AC3E}">
        <p14:creationId xmlns:p14="http://schemas.microsoft.com/office/powerpoint/2010/main" val="28326321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200400" y="4267200"/>
            <a:ext cx="2590800" cy="2209800"/>
          </a:xfrm>
          <a:prstGeom prst="rect">
            <a:avLst/>
          </a:prstGeom>
        </p:spPr>
      </p:pic>
      <p:pic>
        <p:nvPicPr>
          <p:cNvPr id="12" name="Picture 2" descr="http://identity.ucsf.edu/sites/identity.ucsf.edu/files/styles/pharmacy_full/public/po_brand_a_masterlogo_1.png?itok=DbTSjNY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4495804"/>
            <a:ext cx="1219200" cy="6254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7273" y="274638"/>
            <a:ext cx="8229600" cy="953798"/>
          </a:xfrm>
        </p:spPr>
        <p:txBody>
          <a:bodyPr>
            <a:normAutofit/>
          </a:bodyPr>
          <a:lstStyle/>
          <a:p>
            <a:r>
              <a:rPr lang="en-US" b="1" dirty="0">
                <a:solidFill>
                  <a:srgbClr val="C00000"/>
                </a:solidFill>
              </a:rPr>
              <a:t>GTZ PrEP Committee</a:t>
            </a:r>
            <a:endParaRPr lang="en-US" dirty="0"/>
          </a:p>
        </p:txBody>
      </p:sp>
      <p:pic>
        <p:nvPicPr>
          <p:cNvPr id="10" name="Picture 8" descr="http://www.shanti.org/main_images/shanti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1" y="5334000"/>
            <a:ext cx="625346"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www.womensconference.org/assets/Uploads/Kaiser-Logo3.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4267204"/>
            <a:ext cx="1371600" cy="877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pbs.twimg.com/media/CB7BXhLW0AIjDD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2" y="5486404"/>
            <a:ext cx="1007925" cy="409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yt3.ggpht.com/-IxgQbp2TdBo/AAAAAAAAAAI/AAAAAAAAAAA/PRXRLhpcjtU/s900-c-k-no/phot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800" y="457200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artforaids.org/wp-content/uploads/2012/03/Alliance-Logo-RGB-web.png?22410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87880" y="5867400"/>
            <a:ext cx="829186" cy="5182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gilea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600" y="6172204"/>
            <a:ext cx="987004" cy="2763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upload.wikimedia.org/wikipedia/en/2/26/Project_Inform_logo_thumbnail,_201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2" y="4343400"/>
            <a:ext cx="1057275" cy="7846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www.apiwellness.org/images/api_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6400" y="4191000"/>
            <a:ext cx="1176922" cy="1066800"/>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p:cNvSpPr txBox="1">
            <a:spLocks/>
          </p:cNvSpPr>
          <p:nvPr/>
        </p:nvSpPr>
        <p:spPr>
          <a:xfrm>
            <a:off x="577273" y="1270696"/>
            <a:ext cx="8229600" cy="2920303"/>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900" b="1" dirty="0"/>
              <a:t>Co-Chairs</a:t>
            </a:r>
            <a:r>
              <a:rPr lang="en-US" sz="4900" dirty="0"/>
              <a:t>: Al Liu &amp; Robert Grant</a:t>
            </a:r>
          </a:p>
          <a:p>
            <a:pPr marL="0" indent="0" algn="ctr">
              <a:buNone/>
            </a:pPr>
            <a:r>
              <a:rPr lang="en-US" sz="4900" b="1" dirty="0"/>
              <a:t>PrEP User Subcommittee Co-chairs</a:t>
            </a:r>
            <a:r>
              <a:rPr lang="en-US" sz="4900" dirty="0"/>
              <a:t>: Pierre Crouch &amp; Stephanie Goss</a:t>
            </a:r>
          </a:p>
          <a:p>
            <a:pPr marL="0" indent="0" algn="ctr">
              <a:buNone/>
            </a:pPr>
            <a:r>
              <a:rPr lang="en-US" sz="4900" b="1" dirty="0"/>
              <a:t>PrEP Provider Subcommittee Co-chairs</a:t>
            </a:r>
            <a:r>
              <a:rPr lang="en-US" sz="4900" dirty="0"/>
              <a:t>: Tracey Packer &amp; Stephanie Cohen</a:t>
            </a:r>
          </a:p>
          <a:p>
            <a:pPr marL="0" indent="0" algn="ctr">
              <a:buNone/>
            </a:pPr>
            <a:r>
              <a:rPr lang="en-US" sz="4900" b="1" dirty="0"/>
              <a:t>PrEP Metrics Subcommittee Chair</a:t>
            </a:r>
            <a:r>
              <a:rPr lang="en-US" sz="4900" dirty="0"/>
              <a:t>: Susan Scheer</a:t>
            </a:r>
            <a:endParaRPr lang="en-US" sz="4000" dirty="0"/>
          </a:p>
          <a:p>
            <a:pPr marL="0" indent="0" algn="ctr">
              <a:lnSpc>
                <a:spcPct val="120000"/>
              </a:lnSpc>
              <a:buNone/>
            </a:pPr>
            <a:r>
              <a:rPr lang="en-US" sz="4300" u="sng" dirty="0"/>
              <a:t>Members</a:t>
            </a:r>
            <a:r>
              <a:rPr lang="en-US" sz="4300" dirty="0"/>
              <a:t>: Oliver Bacon, Halvard </a:t>
            </a:r>
            <a:r>
              <a:rPr lang="en-US" sz="4300" dirty="0" err="1"/>
              <a:t>Bagoien</a:t>
            </a:r>
            <a:r>
              <a:rPr lang="en-US" sz="4300" dirty="0"/>
              <a:t>, Jackson Bowman, Susan Buchbinder, </a:t>
            </a:r>
            <a:r>
              <a:rPr lang="en-US" sz="4300" dirty="0" smtClean="0"/>
              <a:t>Alyson Decker, Jim </a:t>
            </a:r>
            <a:r>
              <a:rPr lang="en-US" sz="4300" dirty="0"/>
              <a:t>Dilley, Edvard </a:t>
            </a:r>
            <a:r>
              <a:rPr lang="en-US" sz="4300" dirty="0" err="1"/>
              <a:t>Engesaeth</a:t>
            </a:r>
            <a:r>
              <a:rPr lang="en-US" sz="4300" dirty="0"/>
              <a:t>, Jonathan Fuchs, Jesus Gaeta, Jayne </a:t>
            </a:r>
            <a:r>
              <a:rPr lang="en-US" sz="4300" dirty="0" err="1"/>
              <a:t>Gagliano</a:t>
            </a:r>
            <a:r>
              <a:rPr lang="en-US" sz="4300" dirty="0"/>
              <a:t>, Ruben Gamundi, Hans Gangeskar, Ron Goldschmidt, Robert Grant, Brad Hare, Geoff Hart-Cooper, Jen Hecht, Mike Hickey, Anne </a:t>
            </a:r>
            <a:r>
              <a:rPr lang="en-US" sz="4300" dirty="0" err="1"/>
              <a:t>Hirozawa</a:t>
            </a:r>
            <a:r>
              <a:rPr lang="en-US" sz="4300" dirty="0"/>
              <a:t>, Alison Hughes, </a:t>
            </a:r>
            <a:r>
              <a:rPr lang="en-US" sz="4300" dirty="0" err="1"/>
              <a:t>Cait</a:t>
            </a:r>
            <a:r>
              <a:rPr lang="en-US" sz="4300" dirty="0"/>
              <a:t> Koss, </a:t>
            </a:r>
            <a:r>
              <a:rPr lang="en-US" sz="4300" dirty="0" err="1"/>
              <a:t>Skot</a:t>
            </a:r>
            <a:r>
              <a:rPr lang="en-US" sz="4300" dirty="0"/>
              <a:t> Land, </a:t>
            </a:r>
            <a:r>
              <a:rPr lang="en-US" sz="4300" dirty="0" smtClean="0"/>
              <a:t>Adam Leonard, </a:t>
            </a:r>
            <a:r>
              <a:rPr lang="en-US" sz="4300" dirty="0" err="1" smtClean="0"/>
              <a:t>Montica</a:t>
            </a:r>
            <a:r>
              <a:rPr lang="en-US" sz="4300" dirty="0" smtClean="0"/>
              <a:t> </a:t>
            </a:r>
            <a:r>
              <a:rPr lang="en-US" sz="4300" dirty="0"/>
              <a:t>Levy, Paul </a:t>
            </a:r>
            <a:r>
              <a:rPr lang="en-US" sz="4300" dirty="0" err="1"/>
              <a:t>Marcelin</a:t>
            </a:r>
            <a:r>
              <a:rPr lang="en-US" sz="4300" dirty="0"/>
              <a:t>, Julia Marcus, Erick Martinez, John Melichar, Gavin Morrow-Hall, Austin Nation, Trang Nguyen, Miranda </a:t>
            </a:r>
            <a:r>
              <a:rPr lang="en-US" sz="4300" dirty="0" err="1"/>
              <a:t>Nordell</a:t>
            </a:r>
            <a:r>
              <a:rPr lang="en-US" sz="4300" dirty="0"/>
              <a:t>, Sergio Paz, Susan Philip, Greg </a:t>
            </a:r>
            <a:r>
              <a:rPr lang="en-US" sz="4300" dirty="0" err="1"/>
              <a:t>Rebchook</a:t>
            </a:r>
            <a:r>
              <a:rPr lang="en-US" sz="4300" dirty="0"/>
              <a:t>, Michael Reyes, </a:t>
            </a:r>
            <a:r>
              <a:rPr lang="en-US" sz="4300" dirty="0" err="1" smtClean="0"/>
              <a:t>Darpun</a:t>
            </a:r>
            <a:r>
              <a:rPr lang="en-US" sz="4300" dirty="0" smtClean="0"/>
              <a:t> </a:t>
            </a:r>
            <a:r>
              <a:rPr lang="en-US" sz="4300" dirty="0" err="1" smtClean="0"/>
              <a:t>Sachdev</a:t>
            </a:r>
            <a:r>
              <a:rPr lang="en-US" sz="4300" dirty="0" smtClean="0"/>
              <a:t>, Hyman </a:t>
            </a:r>
            <a:r>
              <a:rPr lang="en-US" sz="4300" dirty="0"/>
              <a:t>Scott, Matt Sharp, Miriam </a:t>
            </a:r>
            <a:r>
              <a:rPr lang="en-US" sz="4300" dirty="0" err="1"/>
              <a:t>Sheinbein</a:t>
            </a:r>
            <a:r>
              <a:rPr lang="en-US" sz="4300" dirty="0"/>
              <a:t>, Lisa Stern, Eric Tang, Adam Taylor, EB </a:t>
            </a:r>
            <a:r>
              <a:rPr lang="en-US" sz="4300" dirty="0" err="1"/>
              <a:t>Troast</a:t>
            </a:r>
            <a:r>
              <a:rPr lang="en-US" sz="4300" dirty="0"/>
              <a:t>, Paul Urban, Dana van Gorder, Jonathan Volk, Shannon Weber, </a:t>
            </a:r>
            <a:r>
              <a:rPr lang="en-US" sz="4300" dirty="0" err="1"/>
              <a:t>Sophy</a:t>
            </a:r>
            <a:r>
              <a:rPr lang="en-US" sz="4300" dirty="0"/>
              <a:t> Wong</a:t>
            </a:r>
          </a:p>
        </p:txBody>
      </p:sp>
    </p:spTree>
    <p:extLst>
      <p:ext uri="{BB962C8B-B14F-4D97-AF65-F5344CB8AC3E}">
        <p14:creationId xmlns:p14="http://schemas.microsoft.com/office/powerpoint/2010/main" val="2399059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403769" y="5025332"/>
            <a:ext cx="2212573" cy="1832667"/>
          </a:xfrm>
          <a:prstGeom prst="rect">
            <a:avLst/>
          </a:prstGeom>
        </p:spPr>
      </p:pic>
      <p:sp>
        <p:nvSpPr>
          <p:cNvPr id="2" name="Title 1"/>
          <p:cNvSpPr>
            <a:spLocks noGrp="1"/>
          </p:cNvSpPr>
          <p:nvPr>
            <p:ph type="title"/>
          </p:nvPr>
        </p:nvSpPr>
        <p:spPr>
          <a:xfrm>
            <a:off x="457200" y="185185"/>
            <a:ext cx="8229600" cy="709337"/>
          </a:xfrm>
        </p:spPr>
        <p:txBody>
          <a:bodyPr>
            <a:normAutofit/>
          </a:bodyPr>
          <a:lstStyle/>
          <a:p>
            <a:r>
              <a:rPr lang="en-US" sz="3600" b="1" dirty="0" smtClean="0">
                <a:solidFill>
                  <a:srgbClr val="C00000"/>
                </a:solidFill>
              </a:rPr>
              <a:t>PrEP Achievements/Highlights</a:t>
            </a:r>
            <a:endParaRPr lang="en-US" sz="4900" b="1" dirty="0">
              <a:solidFill>
                <a:srgbClr val="C00000"/>
              </a:solidFill>
            </a:endParaRPr>
          </a:p>
        </p:txBody>
      </p:sp>
      <p:sp>
        <p:nvSpPr>
          <p:cNvPr id="3" name="Content Placeholder 2"/>
          <p:cNvSpPr>
            <a:spLocks noGrp="1"/>
          </p:cNvSpPr>
          <p:nvPr>
            <p:ph idx="1"/>
          </p:nvPr>
        </p:nvSpPr>
        <p:spPr>
          <a:xfrm>
            <a:off x="288234" y="871084"/>
            <a:ext cx="8597348" cy="5357191"/>
          </a:xfrm>
        </p:spPr>
        <p:txBody>
          <a:bodyPr>
            <a:normAutofit/>
          </a:bodyPr>
          <a:lstStyle/>
          <a:p>
            <a:r>
              <a:rPr lang="en-US" sz="2200" b="1" dirty="0" smtClean="0"/>
              <a:t>Launch PrEP social marketing and digital stories focused on MSM of color and transwomen (</a:t>
            </a:r>
            <a:r>
              <a:rPr lang="en-US" sz="2200" b="1" i="1" dirty="0" smtClean="0"/>
              <a:t>PrEP users)</a:t>
            </a:r>
            <a:endParaRPr lang="en-US" sz="2200" b="1" i="1" dirty="0"/>
          </a:p>
          <a:p>
            <a:endParaRPr lang="en-US" sz="2800" dirty="0" smtClean="0"/>
          </a:p>
          <a:p>
            <a:pPr marL="0" indent="0">
              <a:buNone/>
            </a:pPr>
            <a:endParaRPr lang="en-US" sz="2800" dirty="0" smtClean="0"/>
          </a:p>
          <a:p>
            <a:endParaRPr lang="en-US" sz="2000" dirty="0" smtClean="0"/>
          </a:p>
          <a:p>
            <a:r>
              <a:rPr lang="en-US" sz="2200" b="1" dirty="0" smtClean="0"/>
              <a:t>Launch of PrEP public health detailing program (</a:t>
            </a:r>
            <a:r>
              <a:rPr lang="en-US" sz="2200" b="1" i="1" dirty="0" smtClean="0"/>
              <a:t>PrEP providers)</a:t>
            </a:r>
          </a:p>
          <a:p>
            <a:endParaRPr lang="en-US" sz="2000" i="1" dirty="0"/>
          </a:p>
          <a:p>
            <a:endParaRPr lang="en-US" sz="2000" i="1" dirty="0" smtClean="0"/>
          </a:p>
          <a:p>
            <a:endParaRPr lang="en-US" sz="2000" i="1" dirty="0"/>
          </a:p>
          <a:p>
            <a:endParaRPr lang="en-US" sz="800" i="1" dirty="0" smtClean="0"/>
          </a:p>
          <a:p>
            <a:r>
              <a:rPr lang="en-US" sz="2200" b="1" dirty="0" smtClean="0"/>
              <a:t>Secured grant funding to comprehensively evaluate the PrEP cascade in SF </a:t>
            </a:r>
            <a:r>
              <a:rPr lang="en-US" sz="2200" b="1" i="1" dirty="0" smtClean="0"/>
              <a:t>(PrEP metrics)</a:t>
            </a:r>
          </a:p>
        </p:txBody>
      </p:sp>
      <p:pic>
        <p:nvPicPr>
          <p:cNvPr id="4" name="Content Placeholder 3"/>
          <p:cNvPicPr>
            <a:picLocks noChangeAspect="1"/>
          </p:cNvPicPr>
          <p:nvPr/>
        </p:nvPicPr>
        <p:blipFill>
          <a:blip r:embed="rId4"/>
          <a:stretch>
            <a:fillRect/>
          </a:stretch>
        </p:blipFill>
        <p:spPr>
          <a:xfrm>
            <a:off x="1455601" y="3409709"/>
            <a:ext cx="2435086" cy="1094599"/>
          </a:xfrm>
          <a:prstGeom prst="rect">
            <a:avLst/>
          </a:prstGeom>
        </p:spPr>
      </p:pic>
      <p:pic>
        <p:nvPicPr>
          <p:cNvPr id="5" name="Picture 4"/>
          <p:cNvPicPr>
            <a:picLocks noChangeAspect="1"/>
          </p:cNvPicPr>
          <p:nvPr/>
        </p:nvPicPr>
        <p:blipFill>
          <a:blip r:embed="rId5"/>
          <a:stretch>
            <a:fillRect/>
          </a:stretch>
        </p:blipFill>
        <p:spPr>
          <a:xfrm>
            <a:off x="4260236" y="3436557"/>
            <a:ext cx="2816425" cy="1086802"/>
          </a:xfrm>
          <a:prstGeom prst="rect">
            <a:avLst/>
          </a:prstGeom>
        </p:spPr>
      </p:pic>
      <p:pic>
        <p:nvPicPr>
          <p:cNvPr id="6"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84582" y="1593093"/>
            <a:ext cx="1059554" cy="1363761"/>
          </a:xfrm>
          <a:prstGeom prst="rect">
            <a:avLst/>
          </a:prstGeom>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8702" y="1669580"/>
            <a:ext cx="2887905" cy="109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1302" y="1593093"/>
            <a:ext cx="1486993" cy="12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6176" y="1593093"/>
            <a:ext cx="1232142" cy="124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22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7aTJiMqloE"/>
          <p:cNvPicPr>
            <a:picLocks noGrp="1" noRot="1" noChangeAspect="1"/>
          </p:cNvPicPr>
          <p:nvPr>
            <p:ph idx="1"/>
            <a:videoFile r:link="rId1"/>
          </p:nvPr>
        </p:nvPicPr>
        <p:blipFill>
          <a:blip r:embed="rId4"/>
          <a:stretch>
            <a:fillRect/>
          </a:stretch>
        </p:blipFill>
        <p:spPr>
          <a:xfrm>
            <a:off x="128588" y="131266"/>
            <a:ext cx="8901112" cy="5362916"/>
          </a:xfrm>
          <a:prstGeom prst="rect">
            <a:avLst/>
          </a:prstGeom>
        </p:spPr>
      </p:pic>
    </p:spTree>
    <p:extLst>
      <p:ext uri="{BB962C8B-B14F-4D97-AF65-F5344CB8AC3E}">
        <p14:creationId xmlns:p14="http://schemas.microsoft.com/office/powerpoint/2010/main" val="4105487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971218"/>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RAPID Committee</a:t>
            </a:r>
          </a:p>
        </p:txBody>
      </p:sp>
      <p:sp>
        <p:nvSpPr>
          <p:cNvPr id="6" name="Subtitle 2"/>
          <p:cNvSpPr txBox="1">
            <a:spLocks/>
          </p:cNvSpPr>
          <p:nvPr/>
        </p:nvSpPr>
        <p:spPr>
          <a:xfrm>
            <a:off x="1371600" y="2738951"/>
            <a:ext cx="6400800" cy="151388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lumMod val="50000"/>
                  </a:schemeClr>
                </a:solidFill>
              </a:rPr>
              <a:t>Co-Chairs: Oliver Bacon, Stephanie Cohen, Diane Havlir</a:t>
            </a:r>
          </a:p>
          <a:p>
            <a:pPr marL="0" indent="0" algn="ctr">
              <a:buNone/>
            </a:pPr>
            <a:r>
              <a:rPr lang="en-US" dirty="0">
                <a:solidFill>
                  <a:schemeClr val="bg1">
                    <a:lumMod val="50000"/>
                  </a:schemeClr>
                </a:solidFill>
              </a:rPr>
              <a:t>Committee Members: Virginia </a:t>
            </a:r>
            <a:r>
              <a:rPr lang="en-US" dirty="0" err="1">
                <a:solidFill>
                  <a:schemeClr val="bg1">
                    <a:lumMod val="50000"/>
                  </a:schemeClr>
                </a:solidFill>
              </a:rPr>
              <a:t>Cafaro</a:t>
            </a:r>
            <a:r>
              <a:rPr lang="en-US" dirty="0">
                <a:solidFill>
                  <a:schemeClr val="bg1">
                    <a:lumMod val="50000"/>
                  </a:schemeClr>
                </a:solidFill>
              </a:rPr>
              <a:t>, Darpun Sachdev, Julie </a:t>
            </a:r>
            <a:r>
              <a:rPr lang="en-US" dirty="0" err="1">
                <a:solidFill>
                  <a:schemeClr val="bg1">
                    <a:lumMod val="50000"/>
                  </a:schemeClr>
                </a:solidFill>
              </a:rPr>
              <a:t>Lifshay</a:t>
            </a:r>
            <a:r>
              <a:rPr lang="en-US" dirty="0">
                <a:solidFill>
                  <a:schemeClr val="bg1">
                    <a:lumMod val="50000"/>
                  </a:schemeClr>
                </a:solidFill>
              </a:rPr>
              <a:t>, Chris Pilcher, Erin Antunez, Sandra Torres,  Janet Grochowski, Diane Jones Clarissa </a:t>
            </a:r>
            <a:r>
              <a:rPr lang="en-US" dirty="0" err="1">
                <a:solidFill>
                  <a:schemeClr val="bg1">
                    <a:lumMod val="50000"/>
                  </a:schemeClr>
                </a:solidFill>
              </a:rPr>
              <a:t>Ospina-Norvell</a:t>
            </a:r>
            <a:r>
              <a:rPr lang="en-US" dirty="0">
                <a:solidFill>
                  <a:schemeClr val="bg1">
                    <a:lumMod val="50000"/>
                  </a:schemeClr>
                </a:solidFill>
              </a:rPr>
              <a:t>, Susa Coffey, Marc Solomon</a:t>
            </a:r>
          </a:p>
        </p:txBody>
      </p:sp>
    </p:spTree>
    <p:extLst>
      <p:ext uri="{BB962C8B-B14F-4D97-AF65-F5344CB8AC3E}">
        <p14:creationId xmlns:p14="http://schemas.microsoft.com/office/powerpoint/2010/main" val="4033364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5362"/>
            <a:ext cx="8229600" cy="5755049"/>
          </a:xfrm>
        </p:spPr>
        <p:txBody>
          <a:bodyPr>
            <a:noAutofit/>
          </a:bodyPr>
          <a:lstStyle/>
          <a:p>
            <a:pPr marL="0" indent="0">
              <a:buNone/>
            </a:pPr>
            <a:r>
              <a:rPr lang="en-US" sz="2000" b="1" dirty="0"/>
              <a:t>Linkage/Navigation</a:t>
            </a:r>
          </a:p>
          <a:p>
            <a:pPr lvl="1"/>
            <a:r>
              <a:rPr lang="en-US" sz="1800" dirty="0"/>
              <a:t>Created 1</a:t>
            </a:r>
            <a:r>
              <a:rPr lang="en-US" sz="1800" baseline="30000" dirty="0"/>
              <a:t>st</a:t>
            </a:r>
            <a:r>
              <a:rPr lang="en-US" sz="1800" dirty="0"/>
              <a:t> RAPID Provider Directory and Insurance/Care Navigation guide </a:t>
            </a:r>
          </a:p>
          <a:p>
            <a:pPr lvl="1"/>
            <a:r>
              <a:rPr lang="en-US" sz="1800" dirty="0"/>
              <a:t>Identified barrier to RAPID linkage for non-medical eligible…working with ZSFGH, SFCC to overcome</a:t>
            </a:r>
          </a:p>
          <a:p>
            <a:pPr lvl="1"/>
            <a:r>
              <a:rPr lang="en-US" sz="1800" dirty="0"/>
              <a:t>Funding obtained from G2Z for RAPID Linkage Specialist</a:t>
            </a:r>
            <a:endParaRPr lang="en-US" sz="2000" dirty="0"/>
          </a:p>
          <a:p>
            <a:pPr marL="0" indent="0">
              <a:buNone/>
            </a:pPr>
            <a:r>
              <a:rPr lang="en-US" sz="2000" b="1" dirty="0"/>
              <a:t>RAPID Providers</a:t>
            </a:r>
          </a:p>
          <a:p>
            <a:pPr lvl="1"/>
            <a:r>
              <a:rPr lang="en-US" sz="1800" dirty="0"/>
              <a:t>Pilot Detailing visits suggest early clinician uptake of RAPID</a:t>
            </a:r>
          </a:p>
          <a:p>
            <a:pPr lvl="1"/>
            <a:r>
              <a:rPr lang="en-US" sz="1800" dirty="0"/>
              <a:t>Funding obtained from G2Z for detailing specialists to accelerate expansion of RAPID providers</a:t>
            </a:r>
            <a:endParaRPr lang="en-US" sz="2000" dirty="0"/>
          </a:p>
          <a:p>
            <a:pPr marL="0" indent="0">
              <a:buNone/>
            </a:pPr>
            <a:r>
              <a:rPr lang="en-US" sz="2000" b="1" dirty="0" smtClean="0"/>
              <a:t>Dissemination: </a:t>
            </a:r>
            <a:r>
              <a:rPr lang="en-US" sz="2000" dirty="0" smtClean="0"/>
              <a:t>CDC, HRSA, Ontario (CAN), Florida, New York City,  Oakland, Contra Costa County, Pittsburgh (PA), Atlanta, Baltimore, Australia……</a:t>
            </a:r>
          </a:p>
          <a:p>
            <a:pPr marL="0" indent="0">
              <a:buNone/>
            </a:pPr>
            <a:r>
              <a:rPr lang="en-US" sz="2000" b="1" dirty="0" smtClean="0"/>
              <a:t>Baseline </a:t>
            </a:r>
            <a:r>
              <a:rPr lang="en-US" sz="2000" b="1" dirty="0"/>
              <a:t>Metrics</a:t>
            </a:r>
          </a:p>
          <a:p>
            <a:pPr marL="0" indent="0">
              <a:buNone/>
            </a:pPr>
            <a:endParaRPr lang="en-US" sz="2000" dirty="0"/>
          </a:p>
          <a:p>
            <a:pPr lvl="1"/>
            <a:endParaRPr lang="en-US" sz="1800" dirty="0"/>
          </a:p>
          <a:p>
            <a:pPr lvl="1"/>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3520442710"/>
              </p:ext>
            </p:extLst>
          </p:nvPr>
        </p:nvGraphicFramePr>
        <p:xfrm>
          <a:off x="821634" y="4903497"/>
          <a:ext cx="6096000" cy="1905000"/>
        </p:xfrm>
        <a:graphic>
          <a:graphicData uri="http://schemas.openxmlformats.org/drawingml/2006/table">
            <a:tbl>
              <a:tblPr firstRow="1" bandRow="1">
                <a:tableStyleId>{21E4AEA4-8DFA-4A89-87EB-49C32662AFE0}</a:tableStyleId>
              </a:tblPr>
              <a:tblGrid>
                <a:gridCol w="2292626">
                  <a:extLst>
                    <a:ext uri="{9D8B030D-6E8A-4147-A177-3AD203B41FA5}">
                      <a16:colId xmlns:a16="http://schemas.microsoft.com/office/drawing/2014/main" xmlns="" val="4114463724"/>
                    </a:ext>
                  </a:extLst>
                </a:gridCol>
                <a:gridCol w="1391478">
                  <a:extLst>
                    <a:ext uri="{9D8B030D-6E8A-4147-A177-3AD203B41FA5}">
                      <a16:colId xmlns:a16="http://schemas.microsoft.com/office/drawing/2014/main" xmlns="" val="1712625218"/>
                    </a:ext>
                  </a:extLst>
                </a:gridCol>
                <a:gridCol w="1179444">
                  <a:extLst>
                    <a:ext uri="{9D8B030D-6E8A-4147-A177-3AD203B41FA5}">
                      <a16:colId xmlns:a16="http://schemas.microsoft.com/office/drawing/2014/main" xmlns="" val="2306049707"/>
                    </a:ext>
                  </a:extLst>
                </a:gridCol>
                <a:gridCol w="1232452">
                  <a:extLst>
                    <a:ext uri="{9D8B030D-6E8A-4147-A177-3AD203B41FA5}">
                      <a16:colId xmlns:a16="http://schemas.microsoft.com/office/drawing/2014/main" xmlns="" val="1573831863"/>
                    </a:ext>
                  </a:extLst>
                </a:gridCol>
              </a:tblGrid>
              <a:tr h="381000">
                <a:tc>
                  <a:txBody>
                    <a:bodyPr/>
                    <a:lstStyle/>
                    <a:p>
                      <a:r>
                        <a:rPr lang="en-US" sz="1900" dirty="0"/>
                        <a:t>Median Days From:</a:t>
                      </a:r>
                    </a:p>
                  </a:txBody>
                  <a:tcPr/>
                </a:tc>
                <a:tc>
                  <a:txBody>
                    <a:bodyPr/>
                    <a:lstStyle/>
                    <a:p>
                      <a:pPr algn="ctr"/>
                      <a:r>
                        <a:rPr lang="en-US" sz="1900" dirty="0"/>
                        <a:t>2013</a:t>
                      </a:r>
                    </a:p>
                  </a:txBody>
                  <a:tcPr/>
                </a:tc>
                <a:tc>
                  <a:txBody>
                    <a:bodyPr/>
                    <a:lstStyle/>
                    <a:p>
                      <a:pPr algn="ctr"/>
                      <a:r>
                        <a:rPr lang="en-US" sz="1900" dirty="0"/>
                        <a:t>2014</a:t>
                      </a:r>
                    </a:p>
                  </a:txBody>
                  <a:tcPr/>
                </a:tc>
                <a:tc>
                  <a:txBody>
                    <a:bodyPr/>
                    <a:lstStyle/>
                    <a:p>
                      <a:pPr algn="ctr"/>
                      <a:r>
                        <a:rPr lang="en-US" sz="1900" dirty="0" smtClean="0"/>
                        <a:t>Q3 2015*</a:t>
                      </a:r>
                      <a:endParaRPr lang="en-US" sz="1900" dirty="0"/>
                    </a:p>
                  </a:txBody>
                  <a:tcPr/>
                </a:tc>
                <a:extLst>
                  <a:ext uri="{0D108BD9-81ED-4DB2-BD59-A6C34878D82A}">
                    <a16:rowId xmlns:a16="http://schemas.microsoft.com/office/drawing/2014/main" xmlns="" val="3016657376"/>
                  </a:ext>
                </a:extLst>
              </a:tr>
              <a:tr h="381000">
                <a:tc>
                  <a:txBody>
                    <a:bodyPr/>
                    <a:lstStyle/>
                    <a:p>
                      <a:r>
                        <a:rPr lang="en-US" sz="1900" dirty="0"/>
                        <a:t>Diagnosis to Care</a:t>
                      </a:r>
                    </a:p>
                  </a:txBody>
                  <a:tcPr/>
                </a:tc>
                <a:tc>
                  <a:txBody>
                    <a:bodyPr/>
                    <a:lstStyle/>
                    <a:p>
                      <a:pPr algn="ctr"/>
                      <a:r>
                        <a:rPr lang="en-US" sz="1900" dirty="0"/>
                        <a:t>8</a:t>
                      </a:r>
                    </a:p>
                  </a:txBody>
                  <a:tcPr/>
                </a:tc>
                <a:tc>
                  <a:txBody>
                    <a:bodyPr/>
                    <a:lstStyle/>
                    <a:p>
                      <a:pPr algn="ctr"/>
                      <a:r>
                        <a:rPr lang="en-US" sz="1900" dirty="0"/>
                        <a:t>7</a:t>
                      </a:r>
                    </a:p>
                  </a:txBody>
                  <a:tcPr/>
                </a:tc>
                <a:tc>
                  <a:txBody>
                    <a:bodyPr/>
                    <a:lstStyle/>
                    <a:p>
                      <a:pPr algn="ctr"/>
                      <a:r>
                        <a:rPr lang="en-US" sz="1900" dirty="0"/>
                        <a:t>7</a:t>
                      </a:r>
                    </a:p>
                  </a:txBody>
                  <a:tcPr/>
                </a:tc>
                <a:extLst>
                  <a:ext uri="{0D108BD9-81ED-4DB2-BD59-A6C34878D82A}">
                    <a16:rowId xmlns:a16="http://schemas.microsoft.com/office/drawing/2014/main" xmlns="" val="209687578"/>
                  </a:ext>
                </a:extLst>
              </a:tr>
              <a:tr h="381000">
                <a:tc>
                  <a:txBody>
                    <a:bodyPr/>
                    <a:lstStyle/>
                    <a:p>
                      <a:r>
                        <a:rPr lang="en-US" sz="1900" dirty="0"/>
                        <a:t>Care to ART</a:t>
                      </a:r>
                    </a:p>
                  </a:txBody>
                  <a:tcPr/>
                </a:tc>
                <a:tc>
                  <a:txBody>
                    <a:bodyPr/>
                    <a:lstStyle/>
                    <a:p>
                      <a:pPr algn="ctr"/>
                      <a:r>
                        <a:rPr lang="en-US" sz="1900" dirty="0"/>
                        <a:t>26</a:t>
                      </a:r>
                    </a:p>
                  </a:txBody>
                  <a:tcPr/>
                </a:tc>
                <a:tc>
                  <a:txBody>
                    <a:bodyPr/>
                    <a:lstStyle/>
                    <a:p>
                      <a:pPr algn="ctr"/>
                      <a:r>
                        <a:rPr lang="en-US" sz="1900" dirty="0"/>
                        <a:t>14</a:t>
                      </a:r>
                    </a:p>
                  </a:txBody>
                  <a:tcPr/>
                </a:tc>
                <a:tc>
                  <a:txBody>
                    <a:bodyPr/>
                    <a:lstStyle/>
                    <a:p>
                      <a:pPr algn="ctr"/>
                      <a:r>
                        <a:rPr lang="en-US" sz="1900" dirty="0"/>
                        <a:t>6</a:t>
                      </a:r>
                    </a:p>
                  </a:txBody>
                  <a:tcPr/>
                </a:tc>
                <a:extLst>
                  <a:ext uri="{0D108BD9-81ED-4DB2-BD59-A6C34878D82A}">
                    <a16:rowId xmlns:a16="http://schemas.microsoft.com/office/drawing/2014/main" xmlns="" val="2948655823"/>
                  </a:ext>
                </a:extLst>
              </a:tr>
              <a:tr h="381000">
                <a:tc>
                  <a:txBody>
                    <a:bodyPr/>
                    <a:lstStyle/>
                    <a:p>
                      <a:r>
                        <a:rPr lang="en-US" sz="1900" dirty="0"/>
                        <a:t>ART to VL&lt;200</a:t>
                      </a:r>
                    </a:p>
                  </a:txBody>
                  <a:tcPr/>
                </a:tc>
                <a:tc>
                  <a:txBody>
                    <a:bodyPr/>
                    <a:lstStyle/>
                    <a:p>
                      <a:pPr algn="ctr"/>
                      <a:r>
                        <a:rPr lang="en-US" sz="1900" dirty="0"/>
                        <a:t>70</a:t>
                      </a:r>
                    </a:p>
                  </a:txBody>
                  <a:tcPr/>
                </a:tc>
                <a:tc>
                  <a:txBody>
                    <a:bodyPr/>
                    <a:lstStyle/>
                    <a:p>
                      <a:pPr algn="ctr"/>
                      <a:r>
                        <a:rPr lang="en-US" sz="1900" dirty="0"/>
                        <a:t>49</a:t>
                      </a:r>
                    </a:p>
                  </a:txBody>
                  <a:tcPr/>
                </a:tc>
                <a:tc>
                  <a:txBody>
                    <a:bodyPr/>
                    <a:lstStyle/>
                    <a:p>
                      <a:pPr algn="ctr"/>
                      <a:r>
                        <a:rPr lang="en-US" sz="1900" dirty="0"/>
                        <a:t>50</a:t>
                      </a:r>
                    </a:p>
                  </a:txBody>
                  <a:tcPr/>
                </a:tc>
                <a:extLst>
                  <a:ext uri="{0D108BD9-81ED-4DB2-BD59-A6C34878D82A}">
                    <a16:rowId xmlns:a16="http://schemas.microsoft.com/office/drawing/2014/main" xmlns="" val="2766086337"/>
                  </a:ext>
                </a:extLst>
              </a:tr>
              <a:tr h="381000">
                <a:tc>
                  <a:txBody>
                    <a:bodyPr/>
                    <a:lstStyle/>
                    <a:p>
                      <a:r>
                        <a:rPr lang="en-US" sz="1900" dirty="0"/>
                        <a:t>Diagnosis to VL&lt;200</a:t>
                      </a:r>
                    </a:p>
                  </a:txBody>
                  <a:tcPr/>
                </a:tc>
                <a:tc>
                  <a:txBody>
                    <a:bodyPr/>
                    <a:lstStyle/>
                    <a:p>
                      <a:pPr algn="ctr"/>
                      <a:r>
                        <a:rPr lang="en-US" sz="1900" dirty="0"/>
                        <a:t>131</a:t>
                      </a:r>
                    </a:p>
                  </a:txBody>
                  <a:tcPr/>
                </a:tc>
                <a:tc>
                  <a:txBody>
                    <a:bodyPr/>
                    <a:lstStyle/>
                    <a:p>
                      <a:pPr algn="ctr"/>
                      <a:r>
                        <a:rPr lang="en-US" sz="1900" dirty="0"/>
                        <a:t>88</a:t>
                      </a:r>
                    </a:p>
                  </a:txBody>
                  <a:tcPr/>
                </a:tc>
                <a:tc>
                  <a:txBody>
                    <a:bodyPr/>
                    <a:lstStyle/>
                    <a:p>
                      <a:pPr algn="ctr"/>
                      <a:r>
                        <a:rPr lang="en-US" sz="1900" dirty="0"/>
                        <a:t>69</a:t>
                      </a:r>
                    </a:p>
                  </a:txBody>
                  <a:tcPr/>
                </a:tc>
                <a:extLst>
                  <a:ext uri="{0D108BD9-81ED-4DB2-BD59-A6C34878D82A}">
                    <a16:rowId xmlns:a16="http://schemas.microsoft.com/office/drawing/2014/main" xmlns="" val="495680766"/>
                  </a:ext>
                </a:extLst>
              </a:tr>
            </a:tbl>
          </a:graphicData>
        </a:graphic>
      </p:graphicFrame>
      <p:sp>
        <p:nvSpPr>
          <p:cNvPr id="5" name="TextBox 4"/>
          <p:cNvSpPr txBox="1"/>
          <p:nvPr/>
        </p:nvSpPr>
        <p:spPr>
          <a:xfrm>
            <a:off x="7017489" y="6602915"/>
            <a:ext cx="2126512" cy="307777"/>
          </a:xfrm>
          <a:prstGeom prst="rect">
            <a:avLst/>
          </a:prstGeom>
          <a:noFill/>
        </p:spPr>
        <p:txBody>
          <a:bodyPr wrap="square" rtlCol="0">
            <a:spAutoFit/>
          </a:bodyPr>
          <a:lstStyle/>
          <a:p>
            <a:r>
              <a:rPr lang="en-US" sz="1400" dirty="0" smtClean="0"/>
              <a:t>*data subj to revision</a:t>
            </a:r>
            <a:endParaRPr lang="en-US" sz="1400" dirty="0"/>
          </a:p>
        </p:txBody>
      </p:sp>
      <p:sp>
        <p:nvSpPr>
          <p:cNvPr id="7" name="Title 1"/>
          <p:cNvSpPr txBox="1">
            <a:spLocks/>
          </p:cNvSpPr>
          <p:nvPr/>
        </p:nvSpPr>
        <p:spPr>
          <a:xfrm>
            <a:off x="342900" y="128039"/>
            <a:ext cx="8229600" cy="70933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C00000"/>
                </a:solidFill>
              </a:rPr>
              <a:t>RAPID Achievements/Highlights</a:t>
            </a:r>
            <a:endParaRPr lang="en-US" sz="4900" b="1" dirty="0">
              <a:solidFill>
                <a:srgbClr val="C00000"/>
              </a:solidFill>
            </a:endParaRPr>
          </a:p>
        </p:txBody>
      </p:sp>
    </p:spTree>
    <p:extLst>
      <p:ext uri="{BB962C8B-B14F-4D97-AF65-F5344CB8AC3E}">
        <p14:creationId xmlns:p14="http://schemas.microsoft.com/office/powerpoint/2010/main" val="2816904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95024"/>
            <a:ext cx="7772400" cy="655595"/>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Retention &amp; Re-engagement Committee</a:t>
            </a:r>
            <a:endParaRPr lang="en-US" dirty="0"/>
          </a:p>
        </p:txBody>
      </p:sp>
      <p:sp>
        <p:nvSpPr>
          <p:cNvPr id="9" name="Subtitle 2"/>
          <p:cNvSpPr txBox="1">
            <a:spLocks/>
          </p:cNvSpPr>
          <p:nvPr/>
        </p:nvSpPr>
        <p:spPr>
          <a:xfrm>
            <a:off x="451874" y="850613"/>
            <a:ext cx="4163988" cy="5465129"/>
          </a:xfrm>
          <a:prstGeom prst="rect">
            <a:avLst/>
          </a:prstGeom>
        </p:spPr>
        <p:txBody>
          <a:bodyPr vert="horz" lIns="91440" tIns="45720" rIns="91440" bIns="45720" numCol="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31775" indent="-231775" algn="l">
              <a:buFont typeface="Arial" panose="020B0604020202020204" pitchFamily="34" charset="0"/>
              <a:buChar char="•"/>
            </a:pPr>
            <a:r>
              <a:rPr lang="en-US" sz="1500" dirty="0" smtClean="0">
                <a:solidFill>
                  <a:schemeClr val="tx1">
                    <a:lumMod val="75000"/>
                    <a:lumOff val="25000"/>
                  </a:schemeClr>
                </a:solidFill>
              </a:rPr>
              <a:t>Adam Taylor/supervisor </a:t>
            </a:r>
            <a:r>
              <a:rPr lang="en-US" sz="1500" dirty="0" err="1" smtClean="0">
                <a:solidFill>
                  <a:schemeClr val="tx1">
                    <a:lumMod val="75000"/>
                    <a:lumOff val="25000"/>
                  </a:schemeClr>
                </a:solidFill>
              </a:rPr>
              <a:t>weiner’s</a:t>
            </a:r>
            <a:r>
              <a:rPr lang="en-US" sz="1500" dirty="0" smtClean="0">
                <a:solidFill>
                  <a:schemeClr val="tx1">
                    <a:lumMod val="75000"/>
                    <a:lumOff val="25000"/>
                  </a:schemeClr>
                </a:solidFill>
              </a:rPr>
              <a:t> office</a:t>
            </a:r>
          </a:p>
          <a:p>
            <a:pPr marL="231775" indent="-231775" algn="l">
              <a:buFont typeface="Arial" panose="020B0604020202020204" pitchFamily="34" charset="0"/>
              <a:buChar char="•"/>
            </a:pPr>
            <a:r>
              <a:rPr lang="en-US" sz="1500" dirty="0" smtClean="0">
                <a:solidFill>
                  <a:schemeClr val="tx1">
                    <a:lumMod val="75000"/>
                    <a:lumOff val="25000"/>
                  </a:schemeClr>
                </a:solidFill>
              </a:rPr>
              <a:t>Adrienne Elias/shanti, sf </a:t>
            </a:r>
            <a:r>
              <a:rPr lang="en-US" sz="1500" dirty="0" err="1" smtClean="0">
                <a:solidFill>
                  <a:schemeClr val="tx1">
                    <a:lumMod val="75000"/>
                    <a:lumOff val="25000"/>
                  </a:schemeClr>
                </a:solidFill>
              </a:rPr>
              <a:t>hiv</a:t>
            </a:r>
            <a:r>
              <a:rPr lang="en-US" sz="1500" dirty="0" smtClean="0">
                <a:solidFill>
                  <a:schemeClr val="tx1">
                    <a:lumMod val="75000"/>
                    <a:lumOff val="25000"/>
                  </a:schemeClr>
                </a:solidFill>
              </a:rPr>
              <a:t> planning council</a:t>
            </a:r>
          </a:p>
          <a:p>
            <a:pPr marL="231775" indent="-231775" algn="l">
              <a:buFont typeface="Arial" panose="020B0604020202020204" pitchFamily="34" charset="0"/>
              <a:buChar char="•"/>
            </a:pPr>
            <a:r>
              <a:rPr lang="en-US" sz="1500" dirty="0" smtClean="0">
                <a:solidFill>
                  <a:schemeClr val="tx1">
                    <a:lumMod val="75000"/>
                    <a:lumOff val="25000"/>
                  </a:schemeClr>
                </a:solidFill>
              </a:rPr>
              <a:t>Amanda </a:t>
            </a:r>
            <a:r>
              <a:rPr lang="en-US" sz="1500" dirty="0" err="1" smtClean="0">
                <a:solidFill>
                  <a:schemeClr val="tx1">
                    <a:lumMod val="75000"/>
                    <a:lumOff val="25000"/>
                  </a:schemeClr>
                </a:solidFill>
              </a:rPr>
              <a:t>Newstetter</a:t>
            </a:r>
            <a:r>
              <a:rPr lang="en-US" sz="1500" dirty="0" smtClean="0">
                <a:solidFill>
                  <a:schemeClr val="tx1">
                    <a:lumMod val="75000"/>
                    <a:lumOff val="25000"/>
                  </a:schemeClr>
                </a:solidFill>
              </a:rPr>
              <a:t>/bay area </a:t>
            </a:r>
            <a:r>
              <a:rPr lang="en-US" sz="1500" dirty="0" err="1" smtClean="0">
                <a:solidFill>
                  <a:schemeClr val="tx1">
                    <a:lumMod val="75000"/>
                    <a:lumOff val="25000"/>
                  </a:schemeClr>
                </a:solidFill>
              </a:rPr>
              <a:t>aetc</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Andy Scheer/</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sf city clinic (co-chair)</a:t>
            </a:r>
          </a:p>
          <a:p>
            <a:pPr marL="231775" indent="-231775" algn="l">
              <a:buFont typeface="Arial" panose="020B0604020202020204" pitchFamily="34" charset="0"/>
              <a:buChar char="•"/>
            </a:pPr>
            <a:r>
              <a:rPr lang="en-US" sz="1500" dirty="0" smtClean="0">
                <a:solidFill>
                  <a:schemeClr val="tx1">
                    <a:lumMod val="75000"/>
                    <a:lumOff val="25000"/>
                  </a:schemeClr>
                </a:solidFill>
              </a:rPr>
              <a:t>Austin Padilla/stigma committee rep</a:t>
            </a:r>
            <a:r>
              <a:rPr lang="en-US" sz="1500" dirty="0">
                <a:solidFill>
                  <a:schemeClr val="tx1">
                    <a:lumMod val="75000"/>
                    <a:lumOff val="25000"/>
                  </a:schemeClr>
                </a:solidFill>
              </a:rPr>
              <a:t>.</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Beth Mazie/positive resource center</a:t>
            </a:r>
          </a:p>
          <a:p>
            <a:pPr marL="231775" indent="-231775" algn="l">
              <a:buFont typeface="Arial" panose="020B0604020202020204" pitchFamily="34" charset="0"/>
              <a:buChar char="•"/>
            </a:pPr>
            <a:r>
              <a:rPr lang="en-US" sz="1500" dirty="0" smtClean="0">
                <a:solidFill>
                  <a:schemeClr val="tx1">
                    <a:lumMod val="75000"/>
                    <a:lumOff val="25000"/>
                  </a:schemeClr>
                </a:solidFill>
              </a:rPr>
              <a:t>Bill Hirsh/aids legal referral panel</a:t>
            </a:r>
          </a:p>
          <a:p>
            <a:pPr marL="231775" indent="-231775" algn="l">
              <a:buFont typeface="Arial" panose="020B0604020202020204" pitchFamily="34" charset="0"/>
              <a:buChar char="•"/>
            </a:pPr>
            <a:r>
              <a:rPr lang="en-US" sz="1500" dirty="0" smtClean="0">
                <a:solidFill>
                  <a:schemeClr val="tx1">
                    <a:lumMod val="75000"/>
                    <a:lumOff val="25000"/>
                  </a:schemeClr>
                </a:solidFill>
              </a:rPr>
              <a:t>Chip </a:t>
            </a:r>
            <a:r>
              <a:rPr lang="en-US" sz="1500" dirty="0" err="1" smtClean="0">
                <a:solidFill>
                  <a:schemeClr val="tx1">
                    <a:lumMod val="75000"/>
                    <a:lumOff val="25000"/>
                  </a:schemeClr>
                </a:solidFill>
              </a:rPr>
              <a:t>Supanich</a:t>
            </a:r>
            <a:r>
              <a:rPr lang="en-US" sz="1500" dirty="0" smtClean="0">
                <a:solidFill>
                  <a:schemeClr val="tx1">
                    <a:lumMod val="75000"/>
                    <a:lumOff val="25000"/>
                  </a:schemeClr>
                </a:solidFill>
              </a:rPr>
              <a:t>*/sf </a:t>
            </a:r>
            <a:r>
              <a:rPr lang="en-US" sz="1500" dirty="0" err="1" smtClean="0">
                <a:solidFill>
                  <a:schemeClr val="tx1">
                    <a:lumMod val="75000"/>
                    <a:lumOff val="25000"/>
                  </a:schemeClr>
                </a:solidFill>
              </a:rPr>
              <a:t>hiv</a:t>
            </a:r>
            <a:r>
              <a:rPr lang="en-US" sz="1500" dirty="0" smtClean="0">
                <a:solidFill>
                  <a:schemeClr val="tx1">
                    <a:lumMod val="75000"/>
                    <a:lumOff val="25000"/>
                  </a:schemeClr>
                </a:solidFill>
              </a:rPr>
              <a:t> planning council</a:t>
            </a:r>
          </a:p>
          <a:p>
            <a:pPr marL="231775" indent="-231775" algn="l">
              <a:buFont typeface="Arial" panose="020B0604020202020204" pitchFamily="34" charset="0"/>
              <a:buChar char="•"/>
            </a:pPr>
            <a:r>
              <a:rPr lang="en-US" sz="1500" dirty="0" smtClean="0">
                <a:solidFill>
                  <a:schemeClr val="tx1">
                    <a:lumMod val="75000"/>
                    <a:lumOff val="25000"/>
                  </a:schemeClr>
                </a:solidFill>
              </a:rPr>
              <a:t>Christy Camp/</a:t>
            </a:r>
            <a:r>
              <a:rPr lang="en-US" sz="1500" dirty="0" err="1" smtClean="0">
                <a:solidFill>
                  <a:schemeClr val="tx1">
                    <a:lumMod val="75000"/>
                    <a:lumOff val="25000"/>
                  </a:schemeClr>
                </a:solidFill>
              </a:rPr>
              <a:t>larkin</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st.</a:t>
            </a:r>
            <a:r>
              <a:rPr lang="en-US" sz="1500" dirty="0" smtClean="0">
                <a:solidFill>
                  <a:schemeClr val="tx1">
                    <a:lumMod val="75000"/>
                    <a:lumOff val="25000"/>
                  </a:schemeClr>
                </a:solidFill>
              </a:rPr>
              <a:t> youth</a:t>
            </a:r>
          </a:p>
          <a:p>
            <a:pPr marL="231775" indent="-231775" algn="l">
              <a:buFont typeface="Arial" panose="020B0604020202020204" pitchFamily="34" charset="0"/>
              <a:buChar char="•"/>
            </a:pPr>
            <a:r>
              <a:rPr lang="en-US" sz="1500" dirty="0" err="1" smtClean="0">
                <a:solidFill>
                  <a:schemeClr val="tx1">
                    <a:lumMod val="75000"/>
                    <a:lumOff val="25000"/>
                  </a:schemeClr>
                </a:solidFill>
              </a:rPr>
              <a:t>Chuan</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Teng</a:t>
            </a:r>
            <a:r>
              <a:rPr lang="en-US" sz="1500" dirty="0" smtClean="0">
                <a:solidFill>
                  <a:schemeClr val="tx1">
                    <a:lumMod val="75000"/>
                    <a:lumOff val="25000"/>
                  </a:schemeClr>
                </a:solidFill>
              </a:rPr>
              <a:t>/positive resource center</a:t>
            </a:r>
          </a:p>
          <a:p>
            <a:pPr marL="231775" indent="-231775" algn="l">
              <a:buFont typeface="Arial" panose="020B0604020202020204" pitchFamily="34" charset="0"/>
              <a:buChar char="•"/>
            </a:pPr>
            <a:r>
              <a:rPr lang="en-US" sz="1500" dirty="0" smtClean="0">
                <a:solidFill>
                  <a:schemeClr val="tx1">
                    <a:lumMod val="75000"/>
                    <a:lumOff val="25000"/>
                  </a:schemeClr>
                </a:solidFill>
              </a:rPr>
              <a:t>Dana Van Gorder*/project inform</a:t>
            </a:r>
          </a:p>
          <a:p>
            <a:pPr marL="231775" indent="-231775" algn="l">
              <a:buFont typeface="Arial" panose="020B0604020202020204" pitchFamily="34" charset="0"/>
              <a:buChar char="•"/>
            </a:pPr>
            <a:r>
              <a:rPr lang="en-US" sz="1500" dirty="0" smtClean="0">
                <a:solidFill>
                  <a:schemeClr val="tx1">
                    <a:lumMod val="75000"/>
                    <a:lumOff val="25000"/>
                  </a:schemeClr>
                </a:solidFill>
              </a:rPr>
              <a:t>Darpun Sachdev/</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lincs</a:t>
            </a:r>
            <a:r>
              <a:rPr lang="en-US" sz="1500" dirty="0" smtClean="0">
                <a:solidFill>
                  <a:schemeClr val="tx1">
                    <a:lumMod val="75000"/>
                    <a:lumOff val="25000"/>
                  </a:schemeClr>
                </a:solidFill>
              </a:rPr>
              <a:t> navigation</a:t>
            </a:r>
          </a:p>
          <a:p>
            <a:pPr marL="231775" indent="-231775" algn="l">
              <a:buFont typeface="Arial" panose="020B0604020202020204" pitchFamily="34" charset="0"/>
              <a:buChar char="•"/>
            </a:pPr>
            <a:r>
              <a:rPr lang="en-US" sz="1500" dirty="0" smtClean="0">
                <a:solidFill>
                  <a:schemeClr val="tx1">
                    <a:lumMod val="75000"/>
                    <a:lumOff val="25000"/>
                  </a:schemeClr>
                </a:solidFill>
              </a:rPr>
              <a:t>Dean Goodwin/</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hhs</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Edwin </a:t>
            </a:r>
            <a:r>
              <a:rPr lang="en-US" sz="1500" dirty="0" err="1" smtClean="0">
                <a:solidFill>
                  <a:schemeClr val="tx1">
                    <a:lumMod val="75000"/>
                    <a:lumOff val="25000"/>
                  </a:schemeClr>
                </a:solidFill>
              </a:rPr>
              <a:t>Charlebois</a:t>
            </a:r>
            <a:r>
              <a:rPr lang="en-US" sz="1500" dirty="0" smtClean="0">
                <a:solidFill>
                  <a:schemeClr val="tx1">
                    <a:lumMod val="75000"/>
                    <a:lumOff val="25000"/>
                  </a:schemeClr>
                </a:solidFill>
              </a:rPr>
              <a:t>/</a:t>
            </a:r>
            <a:r>
              <a:rPr lang="en-US" sz="1500" dirty="0" err="1" smtClean="0">
                <a:solidFill>
                  <a:schemeClr val="tx1">
                    <a:lumMod val="75000"/>
                    <a:lumOff val="25000"/>
                  </a:schemeClr>
                </a:solidFill>
              </a:rPr>
              <a:t>ucsf</a:t>
            </a:r>
            <a:r>
              <a:rPr lang="en-US" sz="1500" dirty="0" smtClean="0">
                <a:solidFill>
                  <a:schemeClr val="tx1">
                    <a:lumMod val="75000"/>
                    <a:lumOff val="25000"/>
                  </a:schemeClr>
                </a:solidFill>
              </a:rPr>
              <a:t> caps (co-chair)</a:t>
            </a:r>
          </a:p>
          <a:p>
            <a:pPr marL="231775" indent="-231775" algn="l">
              <a:buFont typeface="Arial" panose="020B0604020202020204" pitchFamily="34" charset="0"/>
              <a:buChar char="•"/>
            </a:pPr>
            <a:r>
              <a:rPr lang="en-US" sz="1500" dirty="0" smtClean="0">
                <a:solidFill>
                  <a:schemeClr val="tx1">
                    <a:lumMod val="75000"/>
                    <a:lumOff val="25000"/>
                  </a:schemeClr>
                </a:solidFill>
              </a:rPr>
              <a:t>Erin Antunez/</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lincs</a:t>
            </a:r>
            <a:r>
              <a:rPr lang="en-US" sz="1500" dirty="0" smtClean="0">
                <a:solidFill>
                  <a:schemeClr val="tx1">
                    <a:lumMod val="75000"/>
                    <a:lumOff val="25000"/>
                  </a:schemeClr>
                </a:solidFill>
              </a:rPr>
              <a:t> navigation</a:t>
            </a:r>
          </a:p>
          <a:p>
            <a:pPr marL="231775" indent="-231775" algn="l">
              <a:buFont typeface="Arial" panose="020B0604020202020204" pitchFamily="34" charset="0"/>
              <a:buChar char="•"/>
            </a:pPr>
            <a:r>
              <a:rPr lang="en-US" sz="1500" dirty="0" smtClean="0">
                <a:solidFill>
                  <a:schemeClr val="tx1">
                    <a:lumMod val="75000"/>
                    <a:lumOff val="25000"/>
                  </a:schemeClr>
                </a:solidFill>
              </a:rPr>
              <a:t>Eva Mureithi/</a:t>
            </a:r>
            <a:r>
              <a:rPr lang="en-US" sz="1500" dirty="0" err="1" smtClean="0">
                <a:solidFill>
                  <a:schemeClr val="tx1">
                    <a:lumMod val="75000"/>
                    <a:lumOff val="25000"/>
                  </a:schemeClr>
                </a:solidFill>
              </a:rPr>
              <a:t>ucsf</a:t>
            </a:r>
            <a:r>
              <a:rPr lang="en-US" sz="1500" dirty="0" smtClean="0">
                <a:solidFill>
                  <a:schemeClr val="tx1">
                    <a:lumMod val="75000"/>
                    <a:lumOff val="25000"/>
                  </a:schemeClr>
                </a:solidFill>
              </a:rPr>
              <a:t> w86</a:t>
            </a:r>
          </a:p>
          <a:p>
            <a:pPr marL="231775" indent="-231775" algn="l">
              <a:buFont typeface="Arial" panose="020B0604020202020204" pitchFamily="34" charset="0"/>
              <a:buChar char="•"/>
            </a:pPr>
            <a:endParaRPr lang="en-US" sz="1500" dirty="0" smtClean="0">
              <a:solidFill>
                <a:schemeClr val="tx1">
                  <a:lumMod val="75000"/>
                  <a:lumOff val="25000"/>
                </a:schemeClr>
              </a:solidFill>
            </a:endParaRPr>
          </a:p>
          <a:p>
            <a:pPr marL="231775" indent="-231775" algn="l">
              <a:buFont typeface="Arial" panose="020B0604020202020204" pitchFamily="34" charset="0"/>
              <a:buChar char="•"/>
            </a:pPr>
            <a:endParaRPr lang="en-US" sz="1500" dirty="0">
              <a:solidFill>
                <a:schemeClr val="tx1">
                  <a:lumMod val="75000"/>
                  <a:lumOff val="25000"/>
                </a:schemeClr>
              </a:solidFill>
            </a:endParaRPr>
          </a:p>
          <a:p>
            <a:pPr algn="l"/>
            <a:r>
              <a:rPr lang="en-US" sz="1500" i="1" dirty="0" smtClean="0">
                <a:solidFill>
                  <a:schemeClr val="tx1">
                    <a:lumMod val="75000"/>
                    <a:lumOff val="25000"/>
                  </a:schemeClr>
                </a:solidFill>
              </a:rPr>
              <a:t>*</a:t>
            </a:r>
            <a:r>
              <a:rPr lang="en-US" sz="1500" i="1" dirty="0" err="1" smtClean="0">
                <a:solidFill>
                  <a:schemeClr val="tx1">
                    <a:lumMod val="75000"/>
                    <a:lumOff val="25000"/>
                  </a:schemeClr>
                </a:solidFill>
              </a:rPr>
              <a:t>gtz</a:t>
            </a:r>
            <a:r>
              <a:rPr lang="en-US" sz="1500" i="1" dirty="0" smtClean="0">
                <a:solidFill>
                  <a:schemeClr val="tx1">
                    <a:lumMod val="75000"/>
                    <a:lumOff val="25000"/>
                  </a:schemeClr>
                </a:solidFill>
              </a:rPr>
              <a:t> steering committee member</a:t>
            </a:r>
          </a:p>
        </p:txBody>
      </p:sp>
      <p:sp>
        <p:nvSpPr>
          <p:cNvPr id="10" name="Subtitle 2"/>
          <p:cNvSpPr txBox="1">
            <a:spLocks/>
          </p:cNvSpPr>
          <p:nvPr/>
        </p:nvSpPr>
        <p:spPr>
          <a:xfrm>
            <a:off x="4818440" y="865607"/>
            <a:ext cx="3910927" cy="4865355"/>
          </a:xfrm>
          <a:prstGeom prst="rect">
            <a:avLst/>
          </a:prstGeom>
        </p:spPr>
        <p:txBody>
          <a:bodyPr vert="horz" lIns="91440" tIns="45720" rIns="91440" bIns="45720" numCol="1"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31775" indent="-231775" algn="l">
              <a:buFont typeface="Arial" panose="020B0604020202020204" pitchFamily="34" charset="0"/>
              <a:buChar char="•"/>
            </a:pPr>
            <a:r>
              <a:rPr lang="en-US" sz="1500" dirty="0">
                <a:solidFill>
                  <a:schemeClr val="tx1">
                    <a:lumMod val="75000"/>
                    <a:lumOff val="25000"/>
                  </a:schemeClr>
                </a:solidFill>
              </a:rPr>
              <a:t>Gale </a:t>
            </a:r>
            <a:r>
              <a:rPr lang="en-US" sz="1500" dirty="0" smtClean="0">
                <a:solidFill>
                  <a:schemeClr val="tx1">
                    <a:lumMod val="75000"/>
                    <a:lumOff val="25000"/>
                  </a:schemeClr>
                </a:solidFill>
              </a:rPr>
              <a:t>Sandoval/</a:t>
            </a:r>
            <a:r>
              <a:rPr lang="en-US" sz="1500" dirty="0" err="1" smtClean="0">
                <a:solidFill>
                  <a:schemeClr val="tx1">
                    <a:lumMod val="75000"/>
                    <a:lumOff val="25000"/>
                  </a:schemeClr>
                </a:solidFill>
              </a:rPr>
              <a:t>instituto</a:t>
            </a:r>
            <a:r>
              <a:rPr lang="en-US" sz="1500" dirty="0" smtClean="0">
                <a:solidFill>
                  <a:schemeClr val="tx1">
                    <a:lumMod val="75000"/>
                    <a:lumOff val="25000"/>
                  </a:schemeClr>
                </a:solidFill>
              </a:rPr>
              <a:t> familiar de la </a:t>
            </a:r>
            <a:r>
              <a:rPr lang="en-US" sz="1500" dirty="0" err="1" smtClean="0">
                <a:solidFill>
                  <a:schemeClr val="tx1">
                    <a:lumMod val="75000"/>
                    <a:lumOff val="25000"/>
                  </a:schemeClr>
                </a:solidFill>
              </a:rPr>
              <a:t>raza</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Hyman Scott*/</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bridge </a:t>
            </a:r>
            <a:r>
              <a:rPr lang="en-US" sz="1500" dirty="0" err="1" smtClean="0">
                <a:solidFill>
                  <a:schemeClr val="tx1">
                    <a:lumMod val="75000"/>
                    <a:lumOff val="25000"/>
                  </a:schemeClr>
                </a:solidFill>
              </a:rPr>
              <a:t>hiv</a:t>
            </a:r>
            <a:r>
              <a:rPr lang="en-US" sz="1500" dirty="0">
                <a:solidFill>
                  <a:schemeClr val="tx1">
                    <a:lumMod val="75000"/>
                    <a:lumOff val="25000"/>
                  </a:schemeClr>
                </a:solidFill>
              </a:rPr>
              <a:t> </a:t>
            </a:r>
            <a:r>
              <a:rPr lang="en-US" sz="1500" dirty="0" smtClean="0">
                <a:solidFill>
                  <a:schemeClr val="tx1">
                    <a:lumMod val="75000"/>
                    <a:lumOff val="25000"/>
                  </a:schemeClr>
                </a:solidFill>
              </a:rPr>
              <a:t>&amp; </a:t>
            </a:r>
            <a:r>
              <a:rPr lang="en-US" sz="1500" dirty="0" err="1" smtClean="0">
                <a:solidFill>
                  <a:schemeClr val="tx1">
                    <a:lumMod val="75000"/>
                    <a:lumOff val="25000"/>
                  </a:schemeClr>
                </a:solidFill>
              </a:rPr>
              <a:t>ucsf</a:t>
            </a:r>
            <a:r>
              <a:rPr lang="en-US" sz="1500" dirty="0" smtClean="0">
                <a:solidFill>
                  <a:schemeClr val="tx1">
                    <a:lumMod val="75000"/>
                    <a:lumOff val="25000"/>
                  </a:schemeClr>
                </a:solidFill>
              </a:rPr>
              <a:t> w86</a:t>
            </a:r>
            <a:endParaRPr lang="en-US" sz="1500" dirty="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Joanna Eveland/</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tom </a:t>
            </a:r>
            <a:r>
              <a:rPr lang="en-US" sz="1500" dirty="0" err="1" smtClean="0">
                <a:solidFill>
                  <a:schemeClr val="tx1">
                    <a:lumMod val="75000"/>
                    <a:lumOff val="25000"/>
                  </a:schemeClr>
                </a:solidFill>
              </a:rPr>
              <a:t>waddell</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Jae </a:t>
            </a:r>
            <a:r>
              <a:rPr lang="en-US" sz="1500" dirty="0" err="1" smtClean="0">
                <a:solidFill>
                  <a:schemeClr val="tx1">
                    <a:lumMod val="75000"/>
                    <a:lumOff val="25000"/>
                  </a:schemeClr>
                </a:solidFill>
              </a:rPr>
              <a:t>Sevelius</a:t>
            </a:r>
            <a:r>
              <a:rPr lang="en-US" sz="1500" dirty="0" smtClean="0">
                <a:solidFill>
                  <a:schemeClr val="tx1">
                    <a:lumMod val="75000"/>
                    <a:lumOff val="25000"/>
                  </a:schemeClr>
                </a:solidFill>
              </a:rPr>
              <a:t>/</a:t>
            </a:r>
            <a:r>
              <a:rPr lang="en-US" sz="1500" dirty="0" err="1" smtClean="0">
                <a:solidFill>
                  <a:schemeClr val="tx1">
                    <a:lumMod val="75000"/>
                    <a:lumOff val="25000"/>
                  </a:schemeClr>
                </a:solidFill>
              </a:rPr>
              <a:t>ucsf</a:t>
            </a:r>
            <a:r>
              <a:rPr lang="en-US" sz="1500" dirty="0" smtClean="0">
                <a:solidFill>
                  <a:schemeClr val="tx1">
                    <a:lumMod val="75000"/>
                    <a:lumOff val="25000"/>
                  </a:schemeClr>
                </a:solidFill>
              </a:rPr>
              <a:t> caps</a:t>
            </a:r>
          </a:p>
          <a:p>
            <a:pPr marL="231775" indent="-231775" algn="l">
              <a:buFont typeface="Arial" panose="020B0604020202020204" pitchFamily="34" charset="0"/>
              <a:buChar char="•"/>
            </a:pPr>
            <a:r>
              <a:rPr lang="en-US" sz="1500" dirty="0" smtClean="0">
                <a:solidFill>
                  <a:schemeClr val="tx1">
                    <a:lumMod val="75000"/>
                    <a:lumOff val="25000"/>
                  </a:schemeClr>
                </a:solidFill>
              </a:rPr>
              <a:t>Joe Ramirez-</a:t>
            </a:r>
            <a:r>
              <a:rPr lang="en-US" sz="1500" dirty="0" err="1" smtClean="0">
                <a:solidFill>
                  <a:schemeClr val="tx1">
                    <a:lumMod val="75000"/>
                    <a:lumOff val="25000"/>
                  </a:schemeClr>
                </a:solidFill>
              </a:rPr>
              <a:t>Forcier</a:t>
            </a:r>
            <a:r>
              <a:rPr lang="en-US" sz="1500" dirty="0" smtClean="0">
                <a:solidFill>
                  <a:schemeClr val="tx1">
                    <a:lumMod val="75000"/>
                    <a:lumOff val="25000"/>
                  </a:schemeClr>
                </a:solidFill>
              </a:rPr>
              <a:t>/positive resource center</a:t>
            </a:r>
          </a:p>
          <a:p>
            <a:pPr marL="231775" indent="-231775" algn="l">
              <a:buFont typeface="Arial" panose="020B0604020202020204" pitchFamily="34" charset="0"/>
              <a:buChar char="•"/>
            </a:pPr>
            <a:r>
              <a:rPr lang="en-US" sz="1500" dirty="0" smtClean="0">
                <a:solidFill>
                  <a:schemeClr val="tx1">
                    <a:lumMod val="75000"/>
                    <a:lumOff val="25000"/>
                  </a:schemeClr>
                </a:solidFill>
              </a:rPr>
              <a:t>Julie Lifshay/</a:t>
            </a:r>
            <a:r>
              <a:rPr lang="en-US" sz="1500" dirty="0" err="1" smtClean="0">
                <a:solidFill>
                  <a:schemeClr val="tx1">
                    <a:lumMod val="75000"/>
                    <a:lumOff val="25000"/>
                  </a:schemeClr>
                </a:solidFill>
              </a:rPr>
              <a:t>sfaf</a:t>
            </a:r>
            <a:endParaRPr lang="en-US" sz="1500" dirty="0">
              <a:solidFill>
                <a:schemeClr val="tx1">
                  <a:lumMod val="75000"/>
                  <a:lumOff val="25000"/>
                </a:schemeClr>
              </a:solidFill>
            </a:endParaRPr>
          </a:p>
          <a:p>
            <a:pPr marL="231775" indent="-231775" algn="l">
              <a:buFont typeface="Arial" panose="020B0604020202020204" pitchFamily="34" charset="0"/>
              <a:buChar char="•"/>
            </a:pPr>
            <a:r>
              <a:rPr lang="en-US" sz="1500" dirty="0">
                <a:solidFill>
                  <a:schemeClr val="tx1">
                    <a:lumMod val="75000"/>
                    <a:lumOff val="25000"/>
                  </a:schemeClr>
                </a:solidFill>
              </a:rPr>
              <a:t>Kate Darling/</a:t>
            </a:r>
            <a:r>
              <a:rPr lang="en-US" sz="1500" dirty="0" err="1">
                <a:solidFill>
                  <a:schemeClr val="tx1">
                    <a:lumMod val="75000"/>
                    <a:lumOff val="25000"/>
                  </a:schemeClr>
                </a:solidFill>
              </a:rPr>
              <a:t>ucsf</a:t>
            </a:r>
            <a:endParaRPr lang="en-US" sz="1500" dirty="0">
              <a:solidFill>
                <a:schemeClr val="tx1">
                  <a:lumMod val="75000"/>
                  <a:lumOff val="25000"/>
                </a:schemeClr>
              </a:solidFill>
            </a:endParaRPr>
          </a:p>
          <a:p>
            <a:pPr marL="231775" indent="-231775" algn="l">
              <a:buFont typeface="Arial" panose="020B0604020202020204" pitchFamily="34" charset="0"/>
              <a:buChar char="•"/>
            </a:pPr>
            <a:r>
              <a:rPr lang="en-US" sz="1500" dirty="0">
                <a:solidFill>
                  <a:schemeClr val="tx1">
                    <a:lumMod val="75000"/>
                    <a:lumOff val="25000"/>
                  </a:schemeClr>
                </a:solidFill>
              </a:rPr>
              <a:t>Kate </a:t>
            </a:r>
            <a:r>
              <a:rPr lang="en-US" sz="1500" dirty="0" smtClean="0">
                <a:solidFill>
                  <a:schemeClr val="tx1">
                    <a:lumMod val="75000"/>
                    <a:lumOff val="25000"/>
                  </a:schemeClr>
                </a:solidFill>
              </a:rPr>
              <a:t>Franza/</a:t>
            </a:r>
            <a:r>
              <a:rPr lang="en-US" sz="1500" dirty="0" err="1" smtClean="0">
                <a:solidFill>
                  <a:schemeClr val="tx1">
                    <a:lumMod val="75000"/>
                    <a:lumOff val="25000"/>
                  </a:schemeClr>
                </a:solidFill>
              </a:rPr>
              <a:t>api</a:t>
            </a:r>
            <a:r>
              <a:rPr lang="en-US" sz="1500" dirty="0" smtClean="0">
                <a:solidFill>
                  <a:schemeClr val="tx1">
                    <a:lumMod val="75000"/>
                    <a:lumOff val="25000"/>
                  </a:schemeClr>
                </a:solidFill>
              </a:rPr>
              <a:t> wellness</a:t>
            </a:r>
          </a:p>
          <a:p>
            <a:pPr marL="231775" indent="-231775" algn="l">
              <a:buFont typeface="Arial" panose="020B0604020202020204" pitchFamily="34" charset="0"/>
              <a:buChar char="•"/>
            </a:pPr>
            <a:r>
              <a:rPr lang="en-US" sz="1500" dirty="0" smtClean="0">
                <a:solidFill>
                  <a:schemeClr val="tx1">
                    <a:lumMod val="75000"/>
                    <a:lumOff val="25000"/>
                  </a:schemeClr>
                </a:solidFill>
              </a:rPr>
              <a:t>Linda Walubengo/catholic charities</a:t>
            </a:r>
            <a:endParaRPr lang="en-US" sz="1500" dirty="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Lori Thoemmes/</a:t>
            </a:r>
            <a:r>
              <a:rPr lang="en-US" sz="1500" dirty="0" err="1" smtClean="0">
                <a:solidFill>
                  <a:schemeClr val="tx1">
                    <a:lumMod val="75000"/>
                    <a:lumOff val="25000"/>
                  </a:schemeClr>
                </a:solidFill>
              </a:rPr>
              <a:t>ucsf</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ahp</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Marc Vincent/</a:t>
            </a:r>
            <a:r>
              <a:rPr lang="en-US" sz="1500" dirty="0" err="1" smtClean="0">
                <a:solidFill>
                  <a:schemeClr val="tx1">
                    <a:lumMod val="75000"/>
                    <a:lumOff val="25000"/>
                  </a:schemeClr>
                </a:solidFill>
              </a:rPr>
              <a:t>ucsf</a:t>
            </a:r>
            <a:endParaRPr lang="en-US" sz="1500" dirty="0" smtClean="0">
              <a:solidFill>
                <a:schemeClr val="tx1">
                  <a:lumMod val="75000"/>
                  <a:lumOff val="25000"/>
                </a:schemeClr>
              </a:solidFill>
            </a:endParaRPr>
          </a:p>
          <a:p>
            <a:pPr marL="231775" indent="-231775" algn="l">
              <a:buFont typeface="Arial" panose="020B0604020202020204" pitchFamily="34" charset="0"/>
              <a:buChar char="•"/>
            </a:pPr>
            <a:r>
              <a:rPr lang="en-US" sz="1500" dirty="0" smtClean="0">
                <a:solidFill>
                  <a:schemeClr val="tx1">
                    <a:lumMod val="75000"/>
                    <a:lumOff val="25000"/>
                  </a:schemeClr>
                </a:solidFill>
              </a:rPr>
              <a:t>Nikki </a:t>
            </a:r>
            <a:r>
              <a:rPr lang="en-US" sz="1500" dirty="0" err="1" smtClean="0">
                <a:solidFill>
                  <a:schemeClr val="tx1">
                    <a:lumMod val="75000"/>
                    <a:lumOff val="25000"/>
                  </a:schemeClr>
                </a:solidFill>
              </a:rPr>
              <a:t>Calma</a:t>
            </a:r>
            <a:r>
              <a:rPr lang="en-US" sz="1500" dirty="0" smtClean="0">
                <a:solidFill>
                  <a:schemeClr val="tx1">
                    <a:lumMod val="75000"/>
                    <a:lumOff val="25000"/>
                  </a:schemeClr>
                </a:solidFill>
              </a:rPr>
              <a:t>/shanti</a:t>
            </a:r>
          </a:p>
          <a:p>
            <a:pPr marL="231775" indent="-231775" algn="l">
              <a:buFont typeface="Arial" panose="020B0604020202020204" pitchFamily="34" charset="0"/>
              <a:buChar char="•"/>
            </a:pPr>
            <a:r>
              <a:rPr lang="en-US" sz="1500" dirty="0" smtClean="0">
                <a:solidFill>
                  <a:schemeClr val="tx1">
                    <a:lumMod val="75000"/>
                    <a:lumOff val="25000"/>
                  </a:schemeClr>
                </a:solidFill>
              </a:rPr>
              <a:t>Noah Lopez/project open hand</a:t>
            </a:r>
          </a:p>
          <a:p>
            <a:pPr marL="231775" indent="-231775" algn="l">
              <a:buFont typeface="Arial" panose="020B0604020202020204" pitchFamily="34" charset="0"/>
              <a:buChar char="•"/>
            </a:pPr>
            <a:r>
              <a:rPr lang="en-US" sz="1500" dirty="0" smtClean="0">
                <a:solidFill>
                  <a:schemeClr val="tx1">
                    <a:lumMod val="75000"/>
                    <a:lumOff val="25000"/>
                  </a:schemeClr>
                </a:solidFill>
              </a:rPr>
              <a:t>Susan Scheer/</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surveillance </a:t>
            </a:r>
          </a:p>
          <a:p>
            <a:pPr marL="231775" indent="-231775" algn="l">
              <a:buFont typeface="Arial" panose="020B0604020202020204" pitchFamily="34" charset="0"/>
              <a:buChar char="•"/>
            </a:pPr>
            <a:r>
              <a:rPr lang="en-US" sz="1500" dirty="0" smtClean="0">
                <a:solidFill>
                  <a:schemeClr val="tx1">
                    <a:lumMod val="75000"/>
                    <a:lumOff val="25000"/>
                  </a:schemeClr>
                </a:solidFill>
              </a:rPr>
              <a:t>Tanya Mera/</a:t>
            </a:r>
            <a:r>
              <a:rPr lang="en-US" sz="1500" dirty="0" err="1" smtClean="0">
                <a:solidFill>
                  <a:schemeClr val="tx1">
                    <a:lumMod val="75000"/>
                    <a:lumOff val="25000"/>
                  </a:schemeClr>
                </a:solidFill>
              </a:rPr>
              <a:t>sfdph</a:t>
            </a:r>
            <a:r>
              <a:rPr lang="en-US" sz="1500" dirty="0" smtClean="0">
                <a:solidFill>
                  <a:schemeClr val="tx1">
                    <a:lumMod val="75000"/>
                    <a:lumOff val="25000"/>
                  </a:schemeClr>
                </a:solidFill>
              </a:rPr>
              <a:t> jail health </a:t>
            </a:r>
          </a:p>
          <a:p>
            <a:pPr marL="231775" indent="-231775" algn="l">
              <a:buFont typeface="Arial" panose="020B0604020202020204" pitchFamily="34" charset="0"/>
              <a:buChar char="•"/>
            </a:pPr>
            <a:r>
              <a:rPr lang="en-US" sz="1500" dirty="0" smtClean="0">
                <a:solidFill>
                  <a:schemeClr val="tx1">
                    <a:lumMod val="75000"/>
                    <a:lumOff val="25000"/>
                  </a:schemeClr>
                </a:solidFill>
              </a:rPr>
              <a:t>Tara Apriletti/</a:t>
            </a:r>
            <a:r>
              <a:rPr lang="en-US" sz="1500" dirty="0" err="1" smtClean="0">
                <a:solidFill>
                  <a:schemeClr val="tx1">
                    <a:lumMod val="75000"/>
                    <a:lumOff val="25000"/>
                  </a:schemeClr>
                </a:solidFill>
              </a:rPr>
              <a:t>mnhc</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clinica</a:t>
            </a:r>
            <a:r>
              <a:rPr lang="en-US" sz="1500" dirty="0" smtClean="0">
                <a:solidFill>
                  <a:schemeClr val="tx1">
                    <a:lumMod val="75000"/>
                    <a:lumOff val="25000"/>
                  </a:schemeClr>
                </a:solidFill>
              </a:rPr>
              <a:t> </a:t>
            </a:r>
            <a:r>
              <a:rPr lang="en-US" sz="1500" dirty="0" err="1" smtClean="0">
                <a:solidFill>
                  <a:schemeClr val="tx1">
                    <a:lumMod val="75000"/>
                    <a:lumOff val="25000"/>
                  </a:schemeClr>
                </a:solidFill>
              </a:rPr>
              <a:t>esperanza</a:t>
            </a:r>
            <a:endParaRPr lang="en-US" sz="1500" dirty="0">
              <a:solidFill>
                <a:schemeClr val="tx1">
                  <a:lumMod val="75000"/>
                  <a:lumOff val="25000"/>
                </a:schemeClr>
              </a:solidFill>
            </a:endParaRPr>
          </a:p>
          <a:p>
            <a:pPr marL="231775" indent="-231775" algn="l">
              <a:buFont typeface="Arial" panose="020B0604020202020204" pitchFamily="34" charset="0"/>
              <a:buChar char="•"/>
            </a:pPr>
            <a:r>
              <a:rPr lang="en-US" sz="1500" dirty="0">
                <a:solidFill>
                  <a:schemeClr val="tx1">
                    <a:lumMod val="75000"/>
                    <a:lumOff val="25000"/>
                  </a:schemeClr>
                </a:solidFill>
              </a:rPr>
              <a:t>Tracey </a:t>
            </a:r>
            <a:r>
              <a:rPr lang="en-US" sz="1500" dirty="0" smtClean="0">
                <a:solidFill>
                  <a:schemeClr val="tx1">
                    <a:lumMod val="75000"/>
                    <a:lumOff val="25000"/>
                  </a:schemeClr>
                </a:solidFill>
              </a:rPr>
              <a:t>Packer/</a:t>
            </a:r>
            <a:r>
              <a:rPr lang="en-US" sz="1500" dirty="0" err="1" smtClean="0">
                <a:solidFill>
                  <a:schemeClr val="tx1">
                    <a:lumMod val="75000"/>
                    <a:lumOff val="25000"/>
                  </a:schemeClr>
                </a:solidFill>
              </a:rPr>
              <a:t>sdfph</a:t>
            </a:r>
            <a:endParaRPr lang="en-US" sz="1500" dirty="0">
              <a:solidFill>
                <a:schemeClr val="tx1">
                  <a:lumMod val="75000"/>
                  <a:lumOff val="25000"/>
                </a:schemeClr>
              </a:solidFill>
            </a:endParaRPr>
          </a:p>
        </p:txBody>
      </p:sp>
    </p:spTree>
    <p:extLst>
      <p:ext uri="{BB962C8B-B14F-4D97-AF65-F5344CB8AC3E}">
        <p14:creationId xmlns:p14="http://schemas.microsoft.com/office/powerpoint/2010/main" val="2718000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1242"/>
            <a:ext cx="8581350" cy="5750439"/>
          </a:xfrm>
        </p:spPr>
        <p:txBody>
          <a:bodyPr>
            <a:normAutofit lnSpcReduction="10000"/>
          </a:bodyPr>
          <a:lstStyle/>
          <a:p>
            <a:pPr>
              <a:spcBef>
                <a:spcPts val="0"/>
              </a:spcBef>
            </a:pPr>
            <a:r>
              <a:rPr lang="en-US" sz="2400" dirty="0" smtClean="0">
                <a:solidFill>
                  <a:srgbClr val="FF0000"/>
                </a:solidFill>
              </a:rPr>
              <a:t>MAC AIDS Fund, LINCS Lessons Learned</a:t>
            </a:r>
          </a:p>
          <a:p>
            <a:pPr lvl="1">
              <a:spcBef>
                <a:spcPts val="0"/>
              </a:spcBef>
            </a:pPr>
            <a:r>
              <a:rPr lang="en-US" sz="1800" dirty="0" smtClean="0"/>
              <a:t>Clinic-based and Surveillance-derived data effective in locating and re-engaging Pts in care; in 9-month period, 120 clinic-based referrals enrolled in LINCS</a:t>
            </a:r>
          </a:p>
          <a:p>
            <a:pPr lvl="1">
              <a:spcBef>
                <a:spcPts val="0"/>
              </a:spcBef>
            </a:pPr>
            <a:r>
              <a:rPr lang="en-US" sz="1800" dirty="0" smtClean="0"/>
              <a:t>Navigation increases viral suppression, supporting </a:t>
            </a:r>
            <a:r>
              <a:rPr lang="en-US" sz="1800" dirty="0" err="1" smtClean="0"/>
              <a:t>TasP</a:t>
            </a:r>
            <a:r>
              <a:rPr lang="en-US" sz="1800" dirty="0" smtClean="0"/>
              <a:t> biomedical intervention</a:t>
            </a:r>
          </a:p>
          <a:p>
            <a:pPr>
              <a:spcBef>
                <a:spcPts val="0"/>
              </a:spcBef>
            </a:pPr>
            <a:r>
              <a:rPr lang="en-US" sz="2400" dirty="0" smtClean="0">
                <a:solidFill>
                  <a:srgbClr val="FF0000"/>
                </a:solidFill>
              </a:rPr>
              <a:t>MAC </a:t>
            </a:r>
            <a:r>
              <a:rPr lang="en-US" sz="2400" dirty="0">
                <a:solidFill>
                  <a:srgbClr val="FF0000"/>
                </a:solidFill>
              </a:rPr>
              <a:t>AIDS </a:t>
            </a:r>
            <a:r>
              <a:rPr lang="en-US" sz="2400" dirty="0" smtClean="0">
                <a:solidFill>
                  <a:srgbClr val="FF0000"/>
                </a:solidFill>
              </a:rPr>
              <a:t>Fund, Current Practices </a:t>
            </a:r>
            <a:r>
              <a:rPr lang="en-US" sz="2400" dirty="0">
                <a:solidFill>
                  <a:srgbClr val="FF0000"/>
                </a:solidFill>
              </a:rPr>
              <a:t>Survey</a:t>
            </a:r>
          </a:p>
          <a:p>
            <a:pPr lvl="1">
              <a:spcBef>
                <a:spcPts val="0"/>
              </a:spcBef>
            </a:pPr>
            <a:r>
              <a:rPr lang="en-US" sz="1800" dirty="0" smtClean="0"/>
              <a:t>DPH/Public/Private providers surveyed: </a:t>
            </a:r>
            <a:r>
              <a:rPr lang="en-US" sz="1800" dirty="0"/>
              <a:t>majority </a:t>
            </a:r>
            <a:r>
              <a:rPr lang="en-US" sz="1800" dirty="0" smtClean="0"/>
              <a:t>use </a:t>
            </a:r>
            <a:r>
              <a:rPr lang="en-US" sz="1800" dirty="0"/>
              <a:t>pre-appointment </a:t>
            </a:r>
            <a:r>
              <a:rPr lang="en-US" sz="1800" dirty="0" smtClean="0"/>
              <a:t>reminders (phone/voicemail/SMS) &amp; do missed visit follow-up</a:t>
            </a:r>
          </a:p>
          <a:p>
            <a:pPr lvl="1">
              <a:spcBef>
                <a:spcPts val="0"/>
              </a:spcBef>
            </a:pPr>
            <a:r>
              <a:rPr lang="en-US" sz="1800" dirty="0" smtClean="0"/>
              <a:t>Clinics willing </a:t>
            </a:r>
            <a:r>
              <a:rPr lang="en-US" sz="1800" dirty="0"/>
              <a:t>to develop links to </a:t>
            </a:r>
            <a:r>
              <a:rPr lang="en-US" sz="1800" dirty="0" smtClean="0"/>
              <a:t>programs </a:t>
            </a:r>
            <a:r>
              <a:rPr lang="en-US" sz="1800" dirty="0"/>
              <a:t>for re-engagement in </a:t>
            </a:r>
            <a:r>
              <a:rPr lang="en-US" sz="1800" dirty="0" smtClean="0"/>
              <a:t>care, </a:t>
            </a:r>
            <a:r>
              <a:rPr lang="en-US" sz="1800" dirty="0" err="1" smtClean="0"/>
              <a:t>PrEP</a:t>
            </a:r>
            <a:r>
              <a:rPr lang="en-US" sz="1800" dirty="0" smtClean="0"/>
              <a:t> </a:t>
            </a:r>
            <a:r>
              <a:rPr lang="en-US" sz="1800" dirty="0"/>
              <a:t>and RAPID </a:t>
            </a:r>
            <a:r>
              <a:rPr lang="en-US" sz="1800" dirty="0" smtClean="0"/>
              <a:t>ART </a:t>
            </a:r>
            <a:r>
              <a:rPr lang="en-US" sz="1800" dirty="0"/>
              <a:t>start &amp; linkage to MH &amp; SU </a:t>
            </a:r>
            <a:r>
              <a:rPr lang="en-US" sz="1800" dirty="0" err="1"/>
              <a:t>Tx</a:t>
            </a:r>
            <a:r>
              <a:rPr lang="en-US" sz="1800" dirty="0"/>
              <a:t> resources</a:t>
            </a:r>
          </a:p>
          <a:p>
            <a:pPr>
              <a:spcBef>
                <a:spcPts val="0"/>
              </a:spcBef>
            </a:pPr>
            <a:r>
              <a:rPr lang="en-US" sz="2400" dirty="0" smtClean="0">
                <a:solidFill>
                  <a:srgbClr val="FF0000"/>
                </a:solidFill>
              </a:rPr>
              <a:t>Metrics Development: </a:t>
            </a:r>
            <a:r>
              <a:rPr lang="en-US" sz="1800" dirty="0"/>
              <a:t>Working group to advance city-wide collection and evaluation of retention and re-engagement metrics (including un-met need) </a:t>
            </a:r>
            <a:r>
              <a:rPr lang="en-US" sz="1800" dirty="0" smtClean="0"/>
              <a:t>formed &amp; common </a:t>
            </a:r>
            <a:r>
              <a:rPr lang="en-US" sz="1800" dirty="0"/>
              <a:t>framework based on revised Medical Monitoring Project (MMP) data collection </a:t>
            </a:r>
            <a:r>
              <a:rPr lang="en-US" sz="1800" dirty="0" smtClean="0"/>
              <a:t>set.  Developing MMP and additional sentinel sites.</a:t>
            </a:r>
          </a:p>
          <a:p>
            <a:pPr>
              <a:spcBef>
                <a:spcPts val="0"/>
              </a:spcBef>
            </a:pPr>
            <a:r>
              <a:rPr lang="en-US" sz="2400" dirty="0">
                <a:solidFill>
                  <a:srgbClr val="FF0000"/>
                </a:solidFill>
              </a:rPr>
              <a:t>Retention &amp; Re-Engagement </a:t>
            </a:r>
            <a:r>
              <a:rPr lang="en-US" sz="2400" dirty="0" smtClean="0">
                <a:solidFill>
                  <a:srgbClr val="FF0000"/>
                </a:solidFill>
              </a:rPr>
              <a:t>Toolkit: </a:t>
            </a:r>
            <a:r>
              <a:rPr lang="en-US" sz="1800" dirty="0"/>
              <a:t>Content</a:t>
            </a:r>
            <a:r>
              <a:rPr lang="en-US" sz="2400" dirty="0" smtClean="0">
                <a:solidFill>
                  <a:srgbClr val="FF0000"/>
                </a:solidFill>
              </a:rPr>
              <a:t> </a:t>
            </a:r>
            <a:r>
              <a:rPr lang="en-US" sz="1800" dirty="0" smtClean="0"/>
              <a:t>developed; funding secured; moving on to design &amp; distribution phases.</a:t>
            </a:r>
            <a:endParaRPr lang="en-US" sz="1800" dirty="0"/>
          </a:p>
          <a:p>
            <a:pPr>
              <a:spcBef>
                <a:spcPts val="0"/>
              </a:spcBef>
            </a:pPr>
            <a:r>
              <a:rPr lang="en-US" sz="2400" dirty="0">
                <a:solidFill>
                  <a:srgbClr val="FF0000"/>
                </a:solidFill>
              </a:rPr>
              <a:t>Pharmacy Workgroup: </a:t>
            </a:r>
            <a:r>
              <a:rPr lang="en-US" sz="2000" dirty="0"/>
              <a:t>Convened workgroup for leveraging pharmacies for retention &amp; re-engagement collaboration</a:t>
            </a:r>
            <a:r>
              <a:rPr lang="en-US" sz="2400" dirty="0"/>
              <a:t>.</a:t>
            </a:r>
          </a:p>
          <a:p>
            <a:pPr>
              <a:spcBef>
                <a:spcPts val="0"/>
              </a:spcBef>
            </a:pPr>
            <a:r>
              <a:rPr lang="en-US" sz="2400" dirty="0" smtClean="0">
                <a:solidFill>
                  <a:srgbClr val="FF0000"/>
                </a:solidFill>
              </a:rPr>
              <a:t>Implementation of Y2 Proposals: </a:t>
            </a:r>
            <a:r>
              <a:rPr lang="en-US" sz="1800" dirty="0" smtClean="0"/>
              <a:t>Employment Services </a:t>
            </a:r>
            <a:br>
              <a:rPr lang="en-US" sz="1800" dirty="0" smtClean="0"/>
            </a:br>
            <a:r>
              <a:rPr lang="en-US" sz="1800" dirty="0" smtClean="0"/>
              <a:t>Intensive Case Management, SF HIV Frontline Workers,</a:t>
            </a:r>
            <a:br>
              <a:rPr lang="en-US" sz="1800" dirty="0" smtClean="0"/>
            </a:br>
            <a:r>
              <a:rPr lang="en-US" sz="1800" dirty="0" smtClean="0"/>
              <a:t>Aging Services, Food Security, Communications</a:t>
            </a:r>
          </a:p>
        </p:txBody>
      </p:sp>
      <p:sp>
        <p:nvSpPr>
          <p:cNvPr id="4" name="Title 3"/>
          <p:cNvSpPr>
            <a:spLocks noGrp="1"/>
          </p:cNvSpPr>
          <p:nvPr>
            <p:ph type="title"/>
          </p:nvPr>
        </p:nvSpPr>
        <p:spPr>
          <a:xfrm>
            <a:off x="457200" y="9"/>
            <a:ext cx="8229600" cy="847399"/>
          </a:xfrm>
        </p:spPr>
        <p:txBody>
          <a:bodyPr>
            <a:normAutofit/>
          </a:bodyPr>
          <a:lstStyle/>
          <a:p>
            <a:r>
              <a:rPr lang="en-US" b="1" dirty="0" smtClean="0">
                <a:solidFill>
                  <a:srgbClr val="C00000"/>
                </a:solidFill>
              </a:rPr>
              <a:t>R&amp;R Achievements/Highlights</a:t>
            </a:r>
            <a:endParaRPr lang="en-US" dirty="0"/>
          </a:p>
        </p:txBody>
      </p:sp>
    </p:spTree>
    <p:extLst>
      <p:ext uri="{BB962C8B-B14F-4D97-AF65-F5344CB8AC3E}">
        <p14:creationId xmlns:p14="http://schemas.microsoft.com/office/powerpoint/2010/main" val="1795392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799" y="1588"/>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Ending Stigma</a:t>
            </a:r>
            <a:endParaRPr lang="en-US" dirty="0"/>
          </a:p>
        </p:txBody>
      </p:sp>
      <p:sp>
        <p:nvSpPr>
          <p:cNvPr id="6" name="Subtitle 2"/>
          <p:cNvSpPr txBox="1">
            <a:spLocks/>
          </p:cNvSpPr>
          <p:nvPr/>
        </p:nvSpPr>
        <p:spPr>
          <a:xfrm>
            <a:off x="-142874" y="1285875"/>
            <a:ext cx="9058274" cy="53006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solidFill>
                  <a:schemeClr val="bg1">
                    <a:lumMod val="50000"/>
                  </a:schemeClr>
                </a:solidFill>
              </a:rPr>
              <a:t>Co-Chairs</a:t>
            </a:r>
            <a:r>
              <a:rPr lang="en-US" sz="2400" dirty="0" smtClean="0">
                <a:solidFill>
                  <a:schemeClr val="bg1">
                    <a:lumMod val="50000"/>
                  </a:schemeClr>
                </a:solidFill>
              </a:rPr>
              <a:t>: Austin Padilla &amp; Wayne Steward</a:t>
            </a:r>
          </a:p>
          <a:p>
            <a:pPr marL="0" indent="0" algn="ctr">
              <a:buNone/>
            </a:pPr>
            <a:endParaRPr lang="en-US" sz="1100" dirty="0" smtClean="0">
              <a:solidFill>
                <a:schemeClr val="bg1">
                  <a:lumMod val="50000"/>
                </a:schemeClr>
              </a:solidFill>
            </a:endParaRPr>
          </a:p>
          <a:p>
            <a:pPr marL="0" indent="0" algn="ctr">
              <a:buNone/>
            </a:pPr>
            <a:r>
              <a:rPr lang="en-US" sz="2400" b="1" dirty="0" smtClean="0">
                <a:solidFill>
                  <a:schemeClr val="bg1">
                    <a:lumMod val="50000"/>
                  </a:schemeClr>
                </a:solidFill>
              </a:rPr>
              <a:t>Members</a:t>
            </a:r>
            <a:r>
              <a:rPr lang="en-US" sz="2400" dirty="0" smtClean="0">
                <a:solidFill>
                  <a:schemeClr val="bg1">
                    <a:lumMod val="50000"/>
                  </a:schemeClr>
                </a:solidFill>
              </a:rPr>
              <a:t>: </a:t>
            </a:r>
            <a:r>
              <a:rPr lang="en-US" sz="2400" dirty="0" err="1" smtClean="0">
                <a:solidFill>
                  <a:schemeClr val="bg1">
                    <a:lumMod val="50000"/>
                  </a:schemeClr>
                </a:solidFill>
              </a:rPr>
              <a:t>Tez</a:t>
            </a:r>
            <a:r>
              <a:rPr lang="en-US" sz="2400" dirty="0" smtClean="0">
                <a:solidFill>
                  <a:schemeClr val="bg1">
                    <a:lumMod val="50000"/>
                  </a:schemeClr>
                </a:solidFill>
              </a:rPr>
              <a:t> Anderson, Bobbi Lopez, Katy Birnbaum, </a:t>
            </a:r>
            <a:br>
              <a:rPr lang="en-US" sz="2400" dirty="0" smtClean="0">
                <a:solidFill>
                  <a:schemeClr val="bg1">
                    <a:lumMod val="50000"/>
                  </a:schemeClr>
                </a:solidFill>
              </a:rPr>
            </a:br>
            <a:r>
              <a:rPr lang="en-US" sz="2400" dirty="0" smtClean="0">
                <a:solidFill>
                  <a:schemeClr val="bg1">
                    <a:lumMod val="50000"/>
                  </a:schemeClr>
                </a:solidFill>
              </a:rPr>
              <a:t>Cecilia Chung, Talia De La Cruz, Rebecca </a:t>
            </a:r>
            <a:r>
              <a:rPr lang="en-US" sz="2400" dirty="0" err="1" smtClean="0">
                <a:solidFill>
                  <a:schemeClr val="bg1">
                    <a:lumMod val="50000"/>
                  </a:schemeClr>
                </a:solidFill>
              </a:rPr>
              <a:t>Erenrich</a:t>
            </a:r>
            <a:r>
              <a:rPr lang="en-US" sz="2400" dirty="0" smtClean="0">
                <a:solidFill>
                  <a:schemeClr val="bg1">
                    <a:lumMod val="50000"/>
                  </a:schemeClr>
                </a:solidFill>
              </a:rPr>
              <a:t>,</a:t>
            </a:r>
            <a:br>
              <a:rPr lang="en-US" sz="2400" dirty="0" smtClean="0">
                <a:solidFill>
                  <a:schemeClr val="bg1">
                    <a:lumMod val="50000"/>
                  </a:schemeClr>
                </a:solidFill>
              </a:rPr>
            </a:br>
            <a:r>
              <a:rPr lang="en-US" sz="2400" dirty="0" smtClean="0">
                <a:solidFill>
                  <a:schemeClr val="bg1">
                    <a:lumMod val="50000"/>
                  </a:schemeClr>
                </a:solidFill>
              </a:rPr>
              <a:t>Vincent Fuqua, Stephanie Goss, DK Haas, Alison Hughes,</a:t>
            </a:r>
            <a:br>
              <a:rPr lang="en-US" sz="2400" dirty="0" smtClean="0">
                <a:solidFill>
                  <a:schemeClr val="bg1">
                    <a:lumMod val="50000"/>
                  </a:schemeClr>
                </a:solidFill>
              </a:rPr>
            </a:br>
            <a:r>
              <a:rPr lang="en-US" sz="2400" dirty="0" smtClean="0">
                <a:solidFill>
                  <a:schemeClr val="bg1">
                    <a:lumMod val="50000"/>
                  </a:schemeClr>
                </a:solidFill>
              </a:rPr>
              <a:t>Brandon Ivory, Sam Jackson, </a:t>
            </a:r>
            <a:r>
              <a:rPr lang="en-US" sz="2400" dirty="0" err="1" smtClean="0">
                <a:solidFill>
                  <a:schemeClr val="bg1">
                    <a:lumMod val="50000"/>
                  </a:schemeClr>
                </a:solidFill>
              </a:rPr>
              <a:t>Shaddai</a:t>
            </a:r>
            <a:r>
              <a:rPr lang="en-US" sz="2400" dirty="0" smtClean="0">
                <a:solidFill>
                  <a:schemeClr val="bg1">
                    <a:lumMod val="50000"/>
                  </a:schemeClr>
                </a:solidFill>
              </a:rPr>
              <a:t> Martinez-Cuestas,</a:t>
            </a:r>
            <a:br>
              <a:rPr lang="en-US" sz="2400" dirty="0" smtClean="0">
                <a:solidFill>
                  <a:schemeClr val="bg1">
                    <a:lumMod val="50000"/>
                  </a:schemeClr>
                </a:solidFill>
              </a:rPr>
            </a:br>
            <a:r>
              <a:rPr lang="en-US" sz="2400" dirty="0" smtClean="0">
                <a:solidFill>
                  <a:schemeClr val="bg1">
                    <a:lumMod val="50000"/>
                  </a:schemeClr>
                </a:solidFill>
              </a:rPr>
              <a:t>Mark Molnar, Gavin Morrow-Hall, Thomas </a:t>
            </a:r>
            <a:r>
              <a:rPr lang="en-US" sz="2400" dirty="0" err="1" smtClean="0">
                <a:solidFill>
                  <a:schemeClr val="bg1">
                    <a:lumMod val="50000"/>
                  </a:schemeClr>
                </a:solidFill>
              </a:rPr>
              <a:t>Muyunga</a:t>
            </a:r>
            <a:r>
              <a:rPr lang="en-US" sz="2400" dirty="0" smtClean="0">
                <a:solidFill>
                  <a:schemeClr val="bg1">
                    <a:lumMod val="50000"/>
                  </a:schemeClr>
                </a:solidFill>
              </a:rPr>
              <a:t>, Tracey Packer, Marion Pellegrini, Jenna </a:t>
            </a:r>
            <a:r>
              <a:rPr lang="en-US" sz="2400" dirty="0" err="1" smtClean="0">
                <a:solidFill>
                  <a:schemeClr val="bg1">
                    <a:lumMod val="50000"/>
                  </a:schemeClr>
                </a:solidFill>
              </a:rPr>
              <a:t>Rapues</a:t>
            </a:r>
            <a:r>
              <a:rPr lang="en-US" sz="2400" dirty="0" smtClean="0">
                <a:solidFill>
                  <a:schemeClr val="bg1">
                    <a:lumMod val="50000"/>
                  </a:schemeClr>
                </a:solidFill>
              </a:rPr>
              <a:t>, Armando Rodriguez, Allison Rojas,</a:t>
            </a:r>
            <a:br>
              <a:rPr lang="en-US" sz="2400" dirty="0" smtClean="0">
                <a:solidFill>
                  <a:schemeClr val="bg1">
                    <a:lumMod val="50000"/>
                  </a:schemeClr>
                </a:solidFill>
              </a:rPr>
            </a:br>
            <a:r>
              <a:rPr lang="en-US" sz="2400" dirty="0" smtClean="0">
                <a:solidFill>
                  <a:schemeClr val="bg1">
                    <a:lumMod val="50000"/>
                  </a:schemeClr>
                </a:solidFill>
              </a:rPr>
              <a:t>Ashley Rojas, Sabina Simmons, Hanna </a:t>
            </a:r>
            <a:r>
              <a:rPr lang="en-US" sz="2400" dirty="0" err="1" smtClean="0">
                <a:solidFill>
                  <a:schemeClr val="bg1">
                    <a:lumMod val="50000"/>
                  </a:schemeClr>
                </a:solidFill>
              </a:rPr>
              <a:t>Tessema</a:t>
            </a:r>
            <a:r>
              <a:rPr lang="en-US" sz="2400" dirty="0" smtClean="0">
                <a:solidFill>
                  <a:schemeClr val="bg1">
                    <a:lumMod val="50000"/>
                  </a:schemeClr>
                </a:solidFill>
              </a:rPr>
              <a:t>, </a:t>
            </a:r>
          </a:p>
          <a:p>
            <a:pPr marL="0" indent="0" algn="ctr">
              <a:buNone/>
            </a:pPr>
            <a:r>
              <a:rPr lang="en-US" sz="2400" dirty="0" smtClean="0">
                <a:solidFill>
                  <a:schemeClr val="bg1">
                    <a:lumMod val="50000"/>
                  </a:schemeClr>
                </a:solidFill>
              </a:rPr>
              <a:t>Lance </a:t>
            </a:r>
            <a:r>
              <a:rPr lang="en-US" sz="2400" dirty="0" err="1" smtClean="0">
                <a:solidFill>
                  <a:schemeClr val="bg1">
                    <a:lumMod val="50000"/>
                  </a:schemeClr>
                </a:solidFill>
              </a:rPr>
              <a:t>Toma</a:t>
            </a:r>
            <a:r>
              <a:rPr lang="en-US" sz="2400" dirty="0" smtClean="0">
                <a:solidFill>
                  <a:schemeClr val="bg1">
                    <a:lumMod val="50000"/>
                  </a:schemeClr>
                </a:solidFill>
              </a:rPr>
              <a:t>, </a:t>
            </a:r>
            <a:r>
              <a:rPr lang="en-US" sz="2400" dirty="0">
                <a:solidFill>
                  <a:schemeClr val="bg1">
                    <a:lumMod val="50000"/>
                  </a:schemeClr>
                </a:solidFill>
              </a:rPr>
              <a:t>Jonathan Van Nuys</a:t>
            </a:r>
          </a:p>
          <a:p>
            <a:pPr marL="0" indent="0" algn="ctr">
              <a:buNone/>
            </a:pPr>
            <a:r>
              <a:rPr lang="en-US" sz="2400" dirty="0" smtClean="0">
                <a:solidFill>
                  <a:schemeClr val="bg1">
                    <a:lumMod val="50000"/>
                  </a:schemeClr>
                </a:solidFill>
              </a:rPr>
              <a:t>Guy Vandenberg, Keith </a:t>
            </a:r>
            <a:r>
              <a:rPr lang="en-US" sz="2400" dirty="0" err="1" smtClean="0">
                <a:solidFill>
                  <a:schemeClr val="bg1">
                    <a:lumMod val="50000"/>
                  </a:schemeClr>
                </a:solidFill>
              </a:rPr>
              <a:t>Waltrip</a:t>
            </a:r>
            <a:r>
              <a:rPr lang="en-US" sz="2400" dirty="0" smtClean="0">
                <a:solidFill>
                  <a:schemeClr val="bg1">
                    <a:lumMod val="50000"/>
                  </a:schemeClr>
                </a:solidFill>
              </a:rPr>
              <a:t>, Caroline Watson, Shannon Weber</a:t>
            </a:r>
            <a:br>
              <a:rPr lang="en-US" sz="2400" dirty="0" smtClean="0">
                <a:solidFill>
                  <a:schemeClr val="bg1">
                    <a:lumMod val="50000"/>
                  </a:schemeClr>
                </a:solidFill>
              </a:rPr>
            </a:br>
            <a:endParaRPr lang="en-US" dirty="0">
              <a:solidFill>
                <a:schemeClr val="bg1">
                  <a:lumMod val="50000"/>
                </a:schemeClr>
              </a:solidFill>
            </a:endParaRPr>
          </a:p>
          <a:p>
            <a:pPr marL="0" indent="0" algn="ctr">
              <a:buNone/>
            </a:pPr>
            <a:endParaRPr lang="en-US" dirty="0">
              <a:solidFill>
                <a:schemeClr val="bg1">
                  <a:lumMod val="50000"/>
                </a:schemeClr>
              </a:solidFill>
            </a:endParaRPr>
          </a:p>
        </p:txBody>
      </p:sp>
    </p:spTree>
    <p:extLst>
      <p:ext uri="{BB962C8B-B14F-4D97-AF65-F5344CB8AC3E}">
        <p14:creationId xmlns:p14="http://schemas.microsoft.com/office/powerpoint/2010/main" val="2213876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7692"/>
            <a:ext cx="3506889" cy="3530308"/>
          </a:xfrm>
          <a:prstGeom prst="rect">
            <a:avLst/>
          </a:prstGeom>
          <a:ln>
            <a:noFill/>
          </a:ln>
          <a:effectLst>
            <a:softEdge rad="112500"/>
          </a:effectLst>
        </p:spPr>
      </p:pic>
      <p:sp>
        <p:nvSpPr>
          <p:cNvPr id="5" name="Content Placeholder 4"/>
          <p:cNvSpPr>
            <a:spLocks noGrp="1"/>
          </p:cNvSpPr>
          <p:nvPr>
            <p:ph idx="1"/>
          </p:nvPr>
        </p:nvSpPr>
        <p:spPr>
          <a:xfrm>
            <a:off x="3473299" y="5216089"/>
            <a:ext cx="2224715" cy="1037533"/>
          </a:xfrm>
        </p:spPr>
        <p:txBody>
          <a:bodyPr>
            <a:noAutofit/>
          </a:bodyPr>
          <a:lstStyle/>
          <a:p>
            <a:pPr marL="0" indent="0">
              <a:buNone/>
            </a:pPr>
            <a:r>
              <a:rPr lang="en-US" sz="2400" b="1" dirty="0" smtClean="0">
                <a:latin typeface="+mj-lt"/>
                <a:cs typeface="Arial" panose="020B0604020202020204" pitchFamily="34" charset="0"/>
              </a:rPr>
              <a:t>Representation </a:t>
            </a:r>
            <a:r>
              <a:rPr lang="en-US" sz="2400" dirty="0" smtClean="0">
                <a:latin typeface="+mj-lt"/>
                <a:cs typeface="Arial" panose="020B0604020202020204" pitchFamily="34" charset="0"/>
              </a:rPr>
              <a:t>at USCA 2016 in Broward County, FL</a:t>
            </a:r>
            <a:endParaRPr lang="en-US" sz="2400" dirty="0">
              <a:latin typeface="+mj-lt"/>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4546"/>
            <a:ext cx="3237998" cy="2813146"/>
          </a:xfrm>
          <a:prstGeom prst="rect">
            <a:avLst/>
          </a:prstGeom>
          <a:ln>
            <a:noFill/>
          </a:ln>
          <a:effectLst>
            <a:softEdge rad="112500"/>
          </a:effectLst>
        </p:spPr>
      </p:pic>
      <p:sp>
        <p:nvSpPr>
          <p:cNvPr id="7" name="TextBox 6"/>
          <p:cNvSpPr txBox="1"/>
          <p:nvPr/>
        </p:nvSpPr>
        <p:spPr>
          <a:xfrm>
            <a:off x="-27652" y="19246"/>
            <a:ext cx="5166671" cy="461665"/>
          </a:xfrm>
          <a:prstGeom prst="rect">
            <a:avLst/>
          </a:prstGeom>
          <a:noFill/>
        </p:spPr>
        <p:txBody>
          <a:bodyPr wrap="none" rtlCol="0">
            <a:spAutoFit/>
          </a:bodyPr>
          <a:lstStyle/>
          <a:p>
            <a:r>
              <a:rPr lang="en-US" sz="2400" b="1" dirty="0" smtClean="0"/>
              <a:t>Community Outreach </a:t>
            </a:r>
            <a:r>
              <a:rPr lang="en-US" sz="2400" dirty="0" smtClean="0"/>
              <a:t>at Sunday Streets</a:t>
            </a:r>
            <a:endParaRPr lang="en-US" sz="24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6889" y="572637"/>
            <a:ext cx="2022993" cy="1517245"/>
          </a:xfrm>
          <a:prstGeom prst="rect">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0883" y="2748790"/>
            <a:ext cx="1758042" cy="2344056"/>
          </a:xfrm>
          <a:prstGeom prst="rect">
            <a:avLst/>
          </a:prstGeom>
          <a:ln>
            <a:noFill/>
          </a:ln>
          <a:effectLst>
            <a:softEdge rad="112500"/>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8014" y="2612571"/>
            <a:ext cx="3420094" cy="3122285"/>
          </a:xfrm>
          <a:prstGeom prst="rect">
            <a:avLst/>
          </a:prstGeom>
          <a:ln>
            <a:noFill/>
          </a:ln>
          <a:effectLst>
            <a:softEdge rad="112500"/>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6415" y="45606"/>
            <a:ext cx="3103291" cy="2233779"/>
          </a:xfrm>
          <a:prstGeom prst="rect">
            <a:avLst/>
          </a:prstGeom>
          <a:ln>
            <a:noFill/>
          </a:ln>
          <a:effectLst>
            <a:softEdge rad="112500"/>
          </a:effectLst>
        </p:spPr>
      </p:pic>
      <p:sp>
        <p:nvSpPr>
          <p:cNvPr id="2" name="TextBox 1"/>
          <p:cNvSpPr txBox="1"/>
          <p:nvPr/>
        </p:nvSpPr>
        <p:spPr>
          <a:xfrm>
            <a:off x="4515886" y="2162104"/>
            <a:ext cx="4602222" cy="461665"/>
          </a:xfrm>
          <a:prstGeom prst="rect">
            <a:avLst/>
          </a:prstGeom>
          <a:noFill/>
        </p:spPr>
        <p:txBody>
          <a:bodyPr wrap="none" rtlCol="0">
            <a:spAutoFit/>
          </a:bodyPr>
          <a:lstStyle/>
          <a:p>
            <a:r>
              <a:rPr lang="en-US" sz="2400" b="1" dirty="0" smtClean="0"/>
              <a:t>Budget discussions </a:t>
            </a:r>
            <a:r>
              <a:rPr lang="en-US" sz="2400" dirty="0" smtClean="0"/>
              <a:t>with Mayor Lee</a:t>
            </a:r>
            <a:endParaRPr lang="en-US" sz="2400" dirty="0"/>
          </a:p>
        </p:txBody>
      </p:sp>
    </p:spTree>
    <p:extLst>
      <p:ext uri="{BB962C8B-B14F-4D97-AF65-F5344CB8AC3E}">
        <p14:creationId xmlns:p14="http://schemas.microsoft.com/office/powerpoint/2010/main" val="4014994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TextBox 6"/>
          <p:cNvSpPr txBox="1">
            <a:spLocks noChangeArrowheads="1"/>
          </p:cNvSpPr>
          <p:nvPr/>
        </p:nvSpPr>
        <p:spPr bwMode="auto">
          <a:xfrm>
            <a:off x="1613210" y="6528971"/>
            <a:ext cx="1872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chemeClr val="bg2"/>
                </a:solidFill>
              </a:rPr>
              <a:t>Photo by Jim Herd</a:t>
            </a:r>
          </a:p>
        </p:txBody>
      </p:sp>
      <p:pic>
        <p:nvPicPr>
          <p:cNvPr id="6246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1640" y="4521033"/>
            <a:ext cx="2461793" cy="184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9525" y="2337124"/>
            <a:ext cx="3752850" cy="18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156" y="4521162"/>
            <a:ext cx="2773819" cy="1845899"/>
          </a:xfrm>
          <a:prstGeom prst="rect">
            <a:avLst/>
          </a:prstGeom>
        </p:spPr>
      </p:pic>
      <p:sp>
        <p:nvSpPr>
          <p:cNvPr id="9" name="Title 1"/>
          <p:cNvSpPr txBox="1">
            <a:spLocks/>
          </p:cNvSpPr>
          <p:nvPr/>
        </p:nvSpPr>
        <p:spPr>
          <a:xfrm>
            <a:off x="132561" y="496888"/>
            <a:ext cx="8868569" cy="1143000"/>
          </a:xfrm>
          <a:prstGeom prst="rect">
            <a:avLst/>
          </a:prstGeom>
          <a:solidFill>
            <a:srgbClr val="0033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charset="0"/>
              </a:rPr>
              <a:t>Addressing Disparities</a:t>
            </a:r>
            <a:endParaRPr lang="en-US" dirty="0">
              <a:solidFill>
                <a:schemeClr val="bg1"/>
              </a:solidFill>
              <a:latin typeface="Arial" charset="0"/>
            </a:endParaRPr>
          </a:p>
        </p:txBody>
      </p:sp>
    </p:spTree>
    <p:extLst>
      <p:ext uri="{BB962C8B-B14F-4D97-AF65-F5344CB8AC3E}">
        <p14:creationId xmlns:p14="http://schemas.microsoft.com/office/powerpoint/2010/main" val="423089858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366" y="528649"/>
            <a:ext cx="7989837" cy="1328739"/>
          </a:xfrm>
        </p:spPr>
        <p:txBody>
          <a:bodyPr>
            <a:normAutofit fontScale="90000"/>
          </a:bodyPr>
          <a:lstStyle/>
          <a:p>
            <a:r>
              <a:rPr lang="en-US" b="1" dirty="0" smtClean="0">
                <a:solidFill>
                  <a:srgbClr val="C00000"/>
                </a:solidFill>
              </a:rPr>
              <a:t/>
            </a:r>
            <a:br>
              <a:rPr lang="en-US" b="1" dirty="0" smtClean="0">
                <a:solidFill>
                  <a:srgbClr val="C00000"/>
                </a:solidFill>
              </a:rPr>
            </a:br>
            <a:r>
              <a:rPr lang="en-US" b="1" dirty="0" smtClean="0">
                <a:solidFill>
                  <a:srgbClr val="C00000"/>
                </a:solidFill>
              </a:rPr>
              <a:t>Welcome and Many </a:t>
            </a:r>
            <a:r>
              <a:rPr lang="en-US" b="1" dirty="0">
                <a:solidFill>
                  <a:srgbClr val="C00000"/>
                </a:solidFill>
              </a:rPr>
              <a:t>thanks </a:t>
            </a:r>
            <a:r>
              <a:rPr lang="en-US" b="1" dirty="0" smtClean="0">
                <a:solidFill>
                  <a:srgbClr val="C00000"/>
                </a:solidFill>
              </a:rPr>
              <a:t>to our sponsors and to </a:t>
            </a:r>
            <a:r>
              <a:rPr lang="en-US" b="1" dirty="0">
                <a:solidFill>
                  <a:srgbClr val="C00000"/>
                </a:solidFill>
              </a:rPr>
              <a:t>the &gt;200 members for all of </a:t>
            </a:r>
            <a:r>
              <a:rPr lang="en-US" b="1" dirty="0" smtClean="0">
                <a:solidFill>
                  <a:srgbClr val="C00000"/>
                </a:solidFill>
              </a:rPr>
              <a:t>their </a:t>
            </a:r>
            <a:r>
              <a:rPr lang="en-US" b="1" dirty="0">
                <a:solidFill>
                  <a:srgbClr val="C00000"/>
                </a:solidFill>
              </a:rPr>
              <a:t>volunteer work</a:t>
            </a:r>
            <a:r>
              <a:rPr lang="en-US" b="1" dirty="0" smtClean="0">
                <a:solidFill>
                  <a:srgbClr val="C00000"/>
                </a:solidFill>
              </a:rPr>
              <a:t>!</a:t>
            </a:r>
            <a:r>
              <a:rPr lang="en-US" b="1" dirty="0">
                <a:solidFill>
                  <a:srgbClr val="C00000"/>
                </a:solidFill>
              </a:rPr>
              <a:t/>
            </a:r>
            <a:br>
              <a:rPr lang="en-US" b="1" dirty="0">
                <a:solidFill>
                  <a:srgbClr val="C00000"/>
                </a:solidFill>
              </a:rPr>
            </a:br>
            <a:endParaRPr lang="en-US" dirty="0">
              <a:solidFill>
                <a:srgbClr val="C00000"/>
              </a:solidFill>
            </a:endParaRPr>
          </a:p>
        </p:txBody>
      </p:sp>
      <p:sp>
        <p:nvSpPr>
          <p:cNvPr id="3" name="Content Placeholder 2"/>
          <p:cNvSpPr>
            <a:spLocks noGrp="1"/>
          </p:cNvSpPr>
          <p:nvPr>
            <p:ph sz="half" idx="1"/>
          </p:nvPr>
        </p:nvSpPr>
        <p:spPr>
          <a:xfrm>
            <a:off x="-460796" y="2100373"/>
            <a:ext cx="4038600" cy="4525963"/>
          </a:xfrm>
        </p:spPr>
        <p:txBody>
          <a:bodyPr>
            <a:normAutofit fontScale="70000" lnSpcReduction="20000"/>
          </a:bodyPr>
          <a:lstStyle/>
          <a:p>
            <a:pPr marL="0" indent="0" algn="ctr">
              <a:buNone/>
            </a:pPr>
            <a:r>
              <a:rPr lang="en-US" u="sng" dirty="0"/>
              <a:t>Steering Committee</a:t>
            </a:r>
          </a:p>
          <a:p>
            <a:pPr marL="0" indent="0" algn="ctr">
              <a:buNone/>
            </a:pPr>
            <a:r>
              <a:rPr lang="en-US" dirty="0"/>
              <a:t>Susan Buchbinder</a:t>
            </a:r>
          </a:p>
          <a:p>
            <a:pPr marL="0" indent="0" algn="ctr">
              <a:buNone/>
            </a:pPr>
            <a:r>
              <a:rPr lang="en-US" dirty="0" smtClean="0"/>
              <a:t>David </a:t>
            </a:r>
            <a:r>
              <a:rPr lang="en-US" dirty="0"/>
              <a:t>Gonzalez</a:t>
            </a:r>
          </a:p>
          <a:p>
            <a:pPr marL="0" indent="0" algn="ctr">
              <a:buNone/>
            </a:pPr>
            <a:r>
              <a:rPr lang="en-US" dirty="0"/>
              <a:t>Diane Havlir</a:t>
            </a:r>
          </a:p>
          <a:p>
            <a:pPr marL="0" indent="0" algn="ctr">
              <a:buNone/>
            </a:pPr>
            <a:r>
              <a:rPr lang="en-US" dirty="0"/>
              <a:t>Joe </a:t>
            </a:r>
            <a:r>
              <a:rPr lang="en-US" dirty="0" smtClean="0"/>
              <a:t>Hollendoner</a:t>
            </a:r>
          </a:p>
          <a:p>
            <a:pPr marL="0" indent="0" algn="ctr">
              <a:buNone/>
            </a:pPr>
            <a:r>
              <a:rPr lang="en-US" dirty="0" smtClean="0"/>
              <a:t>Tracey Packer</a:t>
            </a:r>
            <a:endParaRPr lang="en-US" dirty="0"/>
          </a:p>
          <a:p>
            <a:pPr marL="0" indent="0" algn="ctr">
              <a:buNone/>
            </a:pPr>
            <a:r>
              <a:rPr lang="en-US" dirty="0" smtClean="0"/>
              <a:t>Jenna Rapues</a:t>
            </a:r>
          </a:p>
          <a:p>
            <a:pPr marL="0" indent="0" algn="ctr">
              <a:buNone/>
            </a:pPr>
            <a:r>
              <a:rPr lang="en-US" dirty="0" smtClean="0"/>
              <a:t>Hyman </a:t>
            </a:r>
            <a:r>
              <a:rPr lang="en-US" dirty="0"/>
              <a:t>Scott</a:t>
            </a:r>
          </a:p>
          <a:p>
            <a:pPr marL="0" indent="0" algn="ctr">
              <a:buNone/>
            </a:pPr>
            <a:r>
              <a:rPr lang="en-US" dirty="0"/>
              <a:t>Jeff Sheehy</a:t>
            </a:r>
          </a:p>
          <a:p>
            <a:pPr marL="0" indent="0" algn="ctr">
              <a:buNone/>
            </a:pPr>
            <a:r>
              <a:rPr lang="en-US" dirty="0"/>
              <a:t>Chip Supanich</a:t>
            </a:r>
          </a:p>
          <a:p>
            <a:pPr marL="0" indent="0" algn="ctr">
              <a:buNone/>
            </a:pPr>
            <a:r>
              <a:rPr lang="en-US" dirty="0"/>
              <a:t>Lance Toma</a:t>
            </a:r>
          </a:p>
          <a:p>
            <a:pPr marL="0" indent="0" algn="ctr">
              <a:buNone/>
            </a:pPr>
            <a:r>
              <a:rPr lang="en-US" dirty="0"/>
              <a:t>Shannon Weber</a:t>
            </a:r>
          </a:p>
          <a:p>
            <a:pPr marL="0" indent="0" algn="ctr">
              <a:buNone/>
            </a:pPr>
            <a:r>
              <a:rPr lang="en-US" dirty="0"/>
              <a:t>Dana van </a:t>
            </a:r>
            <a:r>
              <a:rPr lang="en-US" dirty="0" err="1"/>
              <a:t>Gorder</a:t>
            </a:r>
            <a:endParaRPr lang="en-US" dirty="0"/>
          </a:p>
          <a:p>
            <a:pPr marL="0" indent="0" algn="ctr">
              <a:buNone/>
            </a:pPr>
            <a:r>
              <a:rPr lang="en-US" dirty="0"/>
              <a:t>Rafael Velazquez</a:t>
            </a:r>
          </a:p>
        </p:txBody>
      </p:sp>
      <p:pic>
        <p:nvPicPr>
          <p:cNvPr id="5122" name="Picture 2" descr="C:\Users\Susan Buchbinder\Pictures\PHP+UCSF stac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625" y="2509235"/>
            <a:ext cx="1359980" cy="156603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Susan Buchbinder\Pictures\HIVE Logo Final U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362" y="3651787"/>
            <a:ext cx="1014400" cy="9930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usan Buchbinder\Pictures\Logo Project Infor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714" y="2658544"/>
            <a:ext cx="837932" cy="79803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Susan Buchbinder\Pictures\SFAF-logo-high-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1007" y="4188780"/>
            <a:ext cx="940951" cy="9409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Susan Buchbinder\Pictures\POH_logo_TM_CMY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1666" y="4075251"/>
            <a:ext cx="969546" cy="93892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Susan Buchbinder\Pictures\RGB Vertica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4916" y="2694981"/>
            <a:ext cx="1155728" cy="6934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Susan Buchbinder\Pictures\Shant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3516" y="2152271"/>
            <a:ext cx="505926" cy="109234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Susan Buchbinder\Pictures\IFRSF 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2881" y="3448480"/>
            <a:ext cx="904875" cy="6334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Susan Buchbinder\Pictures\ASS LOGO Healing-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2924" y="5381026"/>
            <a:ext cx="1738355" cy="338523"/>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p:cNvPicPr>
            <a:picLocks noChangeAspect="1" noChangeArrowheads="1"/>
          </p:cNvPicPr>
          <p:nvPr/>
        </p:nvPicPr>
        <p:blipFill rotWithShape="1">
          <a:blip r:embed="rId12">
            <a:extLst>
              <a:ext uri="{28A0092B-C50C-407E-A947-70E740481C1C}">
                <a14:useLocalDpi xmlns:a14="http://schemas.microsoft.com/office/drawing/2010/main" val="0"/>
              </a:ext>
            </a:extLst>
          </a:blip>
          <a:srcRect t="23983" b="15991"/>
          <a:stretch/>
        </p:blipFill>
        <p:spPr bwMode="auto">
          <a:xfrm>
            <a:off x="7694348" y="4188781"/>
            <a:ext cx="1298055" cy="49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rotWithShape="1">
          <a:blip r:embed="rId13">
            <a:extLst>
              <a:ext uri="{28A0092B-C50C-407E-A947-70E740481C1C}">
                <a14:useLocalDpi xmlns:a14="http://schemas.microsoft.com/office/drawing/2010/main" val="0"/>
              </a:ext>
            </a:extLst>
          </a:blip>
          <a:srcRect t="71428" r="52224"/>
          <a:stretch/>
        </p:blipFill>
        <p:spPr bwMode="auto">
          <a:xfrm>
            <a:off x="5996686" y="3041550"/>
            <a:ext cx="1041272" cy="101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3146" y="5708163"/>
            <a:ext cx="1409728" cy="5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7" name="Picture 17" descr="C:\Users\Susan Buchbinder\Pictures\MNHC - Logo - Stacked - Colo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37958" y="4727023"/>
            <a:ext cx="768094" cy="76809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Users\Susan Buchbinder\Pictures\ppm_org_logo_fini.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7024" y="3651005"/>
            <a:ext cx="699719" cy="430880"/>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C:\Users\Susan Buchbinder\Pictures\PRC LOGO 4_24_TIF.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1188" y="4737148"/>
            <a:ext cx="981075" cy="438903"/>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C:\Users\Susan Buchbinder\Pictures\sfaetc_logo.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02806" y="5878910"/>
            <a:ext cx="668549" cy="730025"/>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descr="C:\Users\Susan Buchbinder\Pictures\ALRP MAIN Logo.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40283" y="5052484"/>
            <a:ext cx="744749" cy="497807"/>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C:\Users\Susan Buchbinder\Pictures\AHP-Logo.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94649" y="4830047"/>
            <a:ext cx="904877" cy="561976"/>
          </a:xfrm>
          <a:prstGeom prst="rect">
            <a:avLst/>
          </a:prstGeom>
          <a:noFill/>
          <a:extLst>
            <a:ext uri="{909E8E84-426E-40DD-AFC4-6F175D3DCCD1}">
              <a14:hiddenFill xmlns:a14="http://schemas.microsoft.com/office/drawing/2010/main">
                <a:solidFill>
                  <a:srgbClr val="FFFFFF"/>
                </a:solidFill>
              </a14:hiddenFill>
            </a:ext>
          </a:extLst>
        </p:spPr>
      </p:pic>
      <p:pic>
        <p:nvPicPr>
          <p:cNvPr id="5143" name="Picture 23" descr="C:\Users\Susan Buchbinder\Pictures\Westside-dark.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39877" y="5830599"/>
            <a:ext cx="604838" cy="9048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59565" y="2220972"/>
            <a:ext cx="2250285" cy="26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Image result for gilead"/>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
          <p:cNvPicPr>
            <a:picLocks noGrp="1" noChangeAspect="1" noChangeArrowheads="1"/>
          </p:cNvPicPr>
          <p:nvPr>
            <p:ph idx="1"/>
          </p:nvPr>
        </p:nvPicPr>
        <p:blipFill>
          <a:blip r:embed="rId23">
            <a:extLst>
              <a:ext uri="{28A0092B-C50C-407E-A947-70E740481C1C}">
                <a14:useLocalDpi xmlns:a14="http://schemas.microsoft.com/office/drawing/2010/main" val="0"/>
              </a:ext>
            </a:extLst>
          </a:blip>
          <a:srcRect/>
          <a:stretch>
            <a:fillRect/>
          </a:stretch>
        </p:blipFill>
        <p:spPr bwMode="auto">
          <a:xfrm>
            <a:off x="5516472" y="2565321"/>
            <a:ext cx="1724797" cy="47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141754" y="2221033"/>
            <a:ext cx="2166324" cy="288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669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TextBox 6"/>
          <p:cNvSpPr txBox="1">
            <a:spLocks noChangeArrowheads="1"/>
          </p:cNvSpPr>
          <p:nvPr/>
        </p:nvSpPr>
        <p:spPr bwMode="auto">
          <a:xfrm>
            <a:off x="914408" y="6553200"/>
            <a:ext cx="1872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chemeClr val="bg2"/>
                </a:solidFill>
              </a:rPr>
              <a:t>Photo by Jim Herd</a:t>
            </a:r>
          </a:p>
        </p:txBody>
      </p:sp>
      <p:pic>
        <p:nvPicPr>
          <p:cNvPr id="6246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1640" y="4521033"/>
            <a:ext cx="2461793" cy="184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9525" y="2337124"/>
            <a:ext cx="3752850" cy="18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156" y="4521162"/>
            <a:ext cx="2773819" cy="1845899"/>
          </a:xfrm>
          <a:prstGeom prst="rect">
            <a:avLst/>
          </a:prstGeom>
        </p:spPr>
      </p:pic>
      <p:sp>
        <p:nvSpPr>
          <p:cNvPr id="9" name="Title 1"/>
          <p:cNvSpPr txBox="1">
            <a:spLocks/>
          </p:cNvSpPr>
          <p:nvPr/>
        </p:nvSpPr>
        <p:spPr>
          <a:xfrm>
            <a:off x="132561" y="496888"/>
            <a:ext cx="8868569" cy="1143000"/>
          </a:xfrm>
          <a:prstGeom prst="rect">
            <a:avLst/>
          </a:prstGeom>
          <a:solidFill>
            <a:srgbClr val="0033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charset="0"/>
              </a:rPr>
              <a:t>Aging &amp; HIV Panel</a:t>
            </a:r>
            <a:endParaRPr lang="en-US" dirty="0">
              <a:solidFill>
                <a:schemeClr val="bg1"/>
              </a:solidFill>
              <a:latin typeface="Arial" charset="0"/>
            </a:endParaRPr>
          </a:p>
        </p:txBody>
      </p:sp>
    </p:spTree>
    <p:extLst>
      <p:ext uri="{BB962C8B-B14F-4D97-AF65-F5344CB8AC3E}">
        <p14:creationId xmlns:p14="http://schemas.microsoft.com/office/powerpoint/2010/main" val="309477489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9300" y="2473360"/>
            <a:ext cx="5111752" cy="1327151"/>
          </a:xfrm>
        </p:spPr>
        <p:txBody>
          <a:bodyPr/>
          <a:lstStyle/>
          <a:p>
            <a:r>
              <a:rPr lang="en-US" sz="4400" b="1" dirty="0"/>
              <a:t>HIV and Aging</a:t>
            </a:r>
            <a:br>
              <a:rPr lang="en-US" sz="4400" b="1" dirty="0"/>
            </a:br>
            <a:r>
              <a:rPr lang="en-US" sz="2400" b="1" dirty="0"/>
              <a:t>San Francisco Getting to Zero Consortium</a:t>
            </a:r>
            <a:br>
              <a:rPr lang="en-US" sz="2400" b="1" dirty="0"/>
            </a:br>
            <a:r>
              <a:rPr lang="en-US" sz="1600" dirty="0"/>
              <a:t>December 1, 2016</a:t>
            </a:r>
            <a:r>
              <a:rPr lang="en-US" sz="4400" dirty="0"/>
              <a:t/>
            </a:r>
            <a:br>
              <a:rPr lang="en-US" sz="4400" dirty="0"/>
            </a:br>
            <a:endParaRPr lang="en-US" sz="4400" b="1" dirty="0"/>
          </a:p>
        </p:txBody>
      </p:sp>
      <p:sp>
        <p:nvSpPr>
          <p:cNvPr id="3" name="Subtitle 2"/>
          <p:cNvSpPr>
            <a:spLocks noGrp="1"/>
          </p:cNvSpPr>
          <p:nvPr>
            <p:ph type="subTitle" idx="1"/>
          </p:nvPr>
        </p:nvSpPr>
        <p:spPr>
          <a:xfrm>
            <a:off x="1874843" y="3543309"/>
            <a:ext cx="5400675" cy="1600203"/>
          </a:xfrm>
        </p:spPr>
        <p:txBody>
          <a:bodyPr>
            <a:normAutofit fontScale="25000" lnSpcReduction="20000"/>
          </a:bodyPr>
          <a:lstStyle/>
          <a:p>
            <a:r>
              <a:rPr lang="en-US" sz="8000" b="1" dirty="0"/>
              <a:t>Presented By: Chip Supanich, Policy Advocate</a:t>
            </a:r>
          </a:p>
          <a:p>
            <a:r>
              <a:rPr lang="en-US" sz="8000" b="1" dirty="0">
                <a:solidFill>
                  <a:schemeClr val="accent3">
                    <a:lumMod val="75000"/>
                  </a:schemeClr>
                </a:solidFill>
                <a:hlinkClick r:id="rId3"/>
              </a:rPr>
              <a:t>chipsupanich@gmail.com</a:t>
            </a:r>
            <a:endParaRPr lang="en-US" sz="8000" b="1" dirty="0">
              <a:solidFill>
                <a:schemeClr val="accent3">
                  <a:lumMod val="75000"/>
                </a:schemeClr>
              </a:solidFill>
            </a:endParaRPr>
          </a:p>
          <a:p>
            <a:r>
              <a:rPr lang="en-US" sz="8000" b="1" dirty="0"/>
              <a:t>Additional Data Preparation: Kevin Hutchcroft, SFDPH</a:t>
            </a:r>
          </a:p>
          <a:p>
            <a:r>
              <a:rPr lang="en-US" sz="8000" b="1" dirty="0">
                <a:hlinkClick r:id="rId4"/>
              </a:rPr>
              <a:t>Kevin.Hutchcroft@sfdph.org</a:t>
            </a:r>
            <a:endParaRPr lang="en-US" sz="8000" b="1" dirty="0"/>
          </a:p>
          <a:p>
            <a:endParaRPr lang="en-US" sz="8000" b="1" dirty="0"/>
          </a:p>
          <a:p>
            <a:endParaRPr lang="en-US" sz="6200" b="1" dirty="0"/>
          </a:p>
          <a:p>
            <a:r>
              <a:rPr lang="en-US" sz="2900" b="1" dirty="0"/>
              <a:t>  </a:t>
            </a:r>
          </a:p>
          <a:p>
            <a:pPr lvl="1" algn="l"/>
            <a:r>
              <a:rPr lang="en-US" sz="1900" b="1" dirty="0"/>
              <a:t>			</a:t>
            </a:r>
          </a:p>
          <a:p>
            <a:pPr lvl="2" algn="l"/>
            <a:r>
              <a:rPr lang="en-US" sz="4200" b="1" dirty="0"/>
              <a:t>Kevin Hutchcroft, HIV Health Services, SFDPH 628-206-7676</a:t>
            </a:r>
          </a:p>
          <a:p>
            <a:pPr algn="l"/>
            <a:r>
              <a:rPr lang="en-US" sz="4200" b="1" dirty="0"/>
              <a:t>				Kevin </a:t>
            </a:r>
            <a:r>
              <a:rPr lang="en-US" sz="4200" b="1" dirty="0">
                <a:hlinkClick r:id="rId5"/>
              </a:rPr>
              <a:t>Hutchcrofty@sfdph.gov</a:t>
            </a:r>
            <a:endParaRPr lang="en-US" sz="4200" b="1" dirty="0"/>
          </a:p>
          <a:p>
            <a:pPr algn="l"/>
            <a:r>
              <a:rPr lang="en-US" sz="1400" b="1" dirty="0"/>
              <a:t>	</a:t>
            </a:r>
          </a:p>
          <a:p>
            <a:endParaRPr lang="en-US" sz="1400" b="1" dirty="0"/>
          </a:p>
          <a:p>
            <a:pPr lvl="4" algn="l"/>
            <a:endParaRPr lang="en-US" sz="700" b="1" dirty="0"/>
          </a:p>
          <a:p>
            <a:endParaRPr lang="en-US" sz="1400" b="1" dirty="0"/>
          </a:p>
        </p:txBody>
      </p:sp>
    </p:spTree>
    <p:extLst>
      <p:ext uri="{BB962C8B-B14F-4D97-AF65-F5344CB8AC3E}">
        <p14:creationId xmlns:p14="http://schemas.microsoft.com/office/powerpoint/2010/main" val="413848575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2235" y="600276"/>
            <a:ext cx="7200900" cy="961835"/>
          </a:xfrm>
        </p:spPr>
        <p:txBody>
          <a:bodyPr>
            <a:normAutofit fontScale="90000"/>
          </a:bodyPr>
          <a:lstStyle/>
          <a:p>
            <a:r>
              <a:rPr lang="en-US" sz="3200" b="1" dirty="0"/>
              <a:t>Percentage of Persons Living with HIV &gt;50 years old, United States  </a:t>
            </a:r>
          </a:p>
        </p:txBody>
      </p:sp>
      <p:graphicFrame>
        <p:nvGraphicFramePr>
          <p:cNvPr id="6" name="Chart 5"/>
          <p:cNvGraphicFramePr/>
          <p:nvPr>
            <p:extLst>
              <p:ext uri="{D42A27DB-BD31-4B8C-83A1-F6EECF244321}">
                <p14:modId xmlns:p14="http://schemas.microsoft.com/office/powerpoint/2010/main" val="4000467095"/>
              </p:ext>
            </p:extLst>
          </p:nvPr>
        </p:nvGraphicFramePr>
        <p:xfrm>
          <a:off x="1032255" y="1650694"/>
          <a:ext cx="6911615" cy="369283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613732" y="5872230"/>
            <a:ext cx="5019387" cy="307777"/>
          </a:xfrm>
          <a:prstGeom prst="rect">
            <a:avLst/>
          </a:prstGeom>
        </p:spPr>
        <p:txBody>
          <a:bodyPr wrap="none">
            <a:spAutoFit/>
          </a:bodyPr>
          <a:lstStyle/>
          <a:p>
            <a:pPr algn="r" defTabSz="914400"/>
            <a:r>
              <a:rPr lang="en-US" altLang="en-US" sz="1400" dirty="0">
                <a:solidFill>
                  <a:prstClr val="black"/>
                </a:solidFill>
              </a:rPr>
              <a:t>Source: Centers for Disease Control, HIV/AIDS Surveillance Report</a:t>
            </a:r>
          </a:p>
        </p:txBody>
      </p:sp>
    </p:spTree>
    <p:extLst>
      <p:ext uri="{BB962C8B-B14F-4D97-AF65-F5344CB8AC3E}">
        <p14:creationId xmlns:p14="http://schemas.microsoft.com/office/powerpoint/2010/main" val="247246956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1555" y="692162"/>
            <a:ext cx="7279485" cy="682625"/>
          </a:xfrm>
        </p:spPr>
        <p:txBody>
          <a:bodyPr>
            <a:normAutofit fontScale="90000"/>
          </a:bodyPr>
          <a:lstStyle/>
          <a:p>
            <a:pPr algn="ctr">
              <a:defRPr/>
            </a:pPr>
            <a:r>
              <a:rPr lang="en-US" sz="3200" b="1" dirty="0"/>
              <a:t>Challenges in Caring for the 50+ Population</a:t>
            </a:r>
          </a:p>
        </p:txBody>
      </p:sp>
      <p:sp>
        <p:nvSpPr>
          <p:cNvPr id="3" name="Content Placeholder 2"/>
          <p:cNvSpPr>
            <a:spLocks noGrp="1"/>
          </p:cNvSpPr>
          <p:nvPr>
            <p:ph idx="4294967295"/>
          </p:nvPr>
        </p:nvSpPr>
        <p:spPr>
          <a:xfrm>
            <a:off x="1285875" y="1441453"/>
            <a:ext cx="6629400" cy="4678363"/>
          </a:xfrm>
        </p:spPr>
        <p:txBody>
          <a:bodyPr rtlCol="0">
            <a:normAutofit fontScale="85000" lnSpcReduction="10000"/>
          </a:bodyPr>
          <a:lstStyle/>
          <a:p>
            <a:pPr marL="365760" indent="-256032">
              <a:defRPr/>
            </a:pPr>
            <a:r>
              <a:rPr lang="en-US" dirty="0"/>
              <a:t>Health care professionals may underestimate their older patients’ risk for HIV/AIDS and thus may miss opportunities to deliver prevention messages, offer HIV testing, or make an early diagnosis that could help their patients get early care.</a:t>
            </a:r>
          </a:p>
          <a:p>
            <a:pPr marL="365760" indent="-256032">
              <a:defRPr/>
            </a:pPr>
            <a:r>
              <a:rPr lang="en-US" dirty="0"/>
              <a:t>Physicians may miss a diagnosis of AIDS because some symptoms can mimic those of normal aging, for example, fatigue, weight loss, and mental confusion. Early diagnosis, which typically leads to the prescription of HAART and to other medical and social services, can improve a person’s chances of living a longer and healthier life.</a:t>
            </a:r>
          </a:p>
          <a:p>
            <a:pPr marL="365760" indent="-256032">
              <a:defRPr/>
            </a:pPr>
            <a:r>
              <a:rPr lang="en-US" dirty="0"/>
              <a:t>The stigma of HIV/AIDS may be more severe among older persons, leading them to hide their diagnosis from family and friends. Failure to disclose HIV infection may limit or preclude potential emotional and practical support.</a:t>
            </a:r>
          </a:p>
        </p:txBody>
      </p:sp>
    </p:spTree>
    <p:extLst>
      <p:ext uri="{BB962C8B-B14F-4D97-AF65-F5344CB8AC3E}">
        <p14:creationId xmlns:p14="http://schemas.microsoft.com/office/powerpoint/2010/main" val="4182027522"/>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362" y="1057275"/>
            <a:ext cx="6719728"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70884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1476" y="514351"/>
            <a:ext cx="8643938" cy="1016000"/>
          </a:xfrm>
        </p:spPr>
        <p:txBody>
          <a:bodyPr>
            <a:normAutofit/>
          </a:bodyPr>
          <a:lstStyle/>
          <a:p>
            <a:r>
              <a:rPr lang="en-US" sz="2800" b="1" dirty="0"/>
              <a:t>Key Considerations when Caring for </a:t>
            </a:r>
            <a:r>
              <a:rPr lang="en-US" sz="2800" b="1" dirty="0" smtClean="0"/>
              <a:t/>
            </a:r>
            <a:br>
              <a:rPr lang="en-US" sz="2800" b="1" dirty="0" smtClean="0"/>
            </a:br>
            <a:r>
              <a:rPr lang="en-US" sz="2800" b="1" dirty="0" smtClean="0"/>
              <a:t>Older </a:t>
            </a:r>
            <a:r>
              <a:rPr lang="en-US" sz="2800" b="1" dirty="0"/>
              <a:t>HIV-infected Patients</a:t>
            </a:r>
          </a:p>
        </p:txBody>
      </p:sp>
      <p:sp>
        <p:nvSpPr>
          <p:cNvPr id="3" name="Content Placeholder 2"/>
          <p:cNvSpPr>
            <a:spLocks noGrp="1"/>
          </p:cNvSpPr>
          <p:nvPr>
            <p:ph idx="4294967295"/>
          </p:nvPr>
        </p:nvSpPr>
        <p:spPr>
          <a:xfrm>
            <a:off x="971548" y="1416051"/>
            <a:ext cx="7200900" cy="4732337"/>
          </a:xfrm>
        </p:spPr>
        <p:txBody>
          <a:bodyPr>
            <a:normAutofit fontScale="85000" lnSpcReduction="20000"/>
          </a:bodyPr>
          <a:lstStyle/>
          <a:p>
            <a:r>
              <a:rPr lang="en-US" sz="2000" dirty="0"/>
              <a:t>Antiretroviral therapy (ART) is recommended in patients &gt;50 years of age, regardless of CD4 count (Strong recommendation/data from randomized controlled trials) because the risk of non-AIDS related complications  may increase and the immunologic response to ART may be reduced in older HIV-infected patients.</a:t>
            </a:r>
          </a:p>
          <a:p>
            <a:r>
              <a:rPr lang="en-US" sz="2000" dirty="0"/>
              <a:t>ART-associated adverse events may occur in older HIV-infected adults than in younger HIV-infected individuals. Therefore, the bone, kidney metabolic, cardiovascular, and liver health of older HIV-infected adults should be monitored closely.</a:t>
            </a:r>
          </a:p>
          <a:p>
            <a:r>
              <a:rPr lang="en-US" sz="2000" dirty="0"/>
              <a:t>The increased risk of drug-drug interactions between antiretroviral (ARV) drugs and other medications commonly used in older HIV-infected patients should be assessed regularly, especially when starting or switching ART and concomitant medications.</a:t>
            </a:r>
          </a:p>
          <a:p>
            <a:r>
              <a:rPr lang="en-US" sz="2000" dirty="0"/>
              <a:t>HIV experts and primary care providers should work together to optimize the medical care of older HIV-infected patients with complex comorbidities.</a:t>
            </a:r>
          </a:p>
          <a:p>
            <a:r>
              <a:rPr lang="en-US" sz="2000" dirty="0"/>
              <a:t>Counseling to prevent secondary transmission of HIV remains an important aspect of the care of the older HIV-infected patients.</a:t>
            </a:r>
          </a:p>
          <a:p>
            <a:pPr marL="914400" lvl="2" indent="0" algn="r">
              <a:buNone/>
            </a:pPr>
            <a:r>
              <a:rPr lang="en-US" sz="1100" dirty="0"/>
              <a:t>					</a:t>
            </a:r>
            <a:r>
              <a:rPr lang="en-US" sz="1500" dirty="0"/>
              <a:t>DHHS. Available at: </a:t>
            </a:r>
            <a:r>
              <a:rPr lang="en-US" sz="1500" u="sng" dirty="0"/>
              <a:t>http:aidsinfo.nih.gov/ContentFiles/AdultandAdolescentGL.pdf</a:t>
            </a:r>
          </a:p>
          <a:p>
            <a:pPr marL="3657600" lvl="8" indent="0">
              <a:buNone/>
            </a:pPr>
            <a:endParaRPr lang="en-US" sz="1100" dirty="0"/>
          </a:p>
          <a:p>
            <a:endParaRPr lang="en-US" dirty="0"/>
          </a:p>
        </p:txBody>
      </p:sp>
    </p:spTree>
    <p:extLst>
      <p:ext uri="{BB962C8B-B14F-4D97-AF65-F5344CB8AC3E}">
        <p14:creationId xmlns:p14="http://schemas.microsoft.com/office/powerpoint/2010/main" val="3570464019"/>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757275" y="701697"/>
            <a:ext cx="7672386" cy="912807"/>
          </a:xfrm>
        </p:spPr>
        <p:txBody>
          <a:bodyPr>
            <a:normAutofit fontScale="90000"/>
          </a:bodyPr>
          <a:lstStyle/>
          <a:p>
            <a:pPr eaLnBrk="1" hangingPunct="1"/>
            <a:r>
              <a:rPr lang="en-US" b="1" dirty="0">
                <a:solidFill>
                  <a:srgbClr val="C00000"/>
                </a:solidFill>
              </a:rPr>
              <a:t>Emerging Issues: </a:t>
            </a:r>
            <a:r>
              <a:rPr lang="en-US" b="1" dirty="0" smtClean="0">
                <a:solidFill>
                  <a:srgbClr val="C00000"/>
                </a:solidFill>
              </a:rPr>
              <a:t>Psycho-social</a:t>
            </a:r>
            <a:endParaRPr lang="en-US" b="1" dirty="0">
              <a:solidFill>
                <a:srgbClr val="C00000"/>
              </a:solidFill>
            </a:endParaRPr>
          </a:p>
        </p:txBody>
      </p:sp>
      <p:sp>
        <p:nvSpPr>
          <p:cNvPr id="10244" name="Rectangle 3"/>
          <p:cNvSpPr>
            <a:spLocks noGrp="1" noChangeArrowheads="1"/>
          </p:cNvSpPr>
          <p:nvPr>
            <p:ph idx="4294967295"/>
          </p:nvPr>
        </p:nvSpPr>
        <p:spPr>
          <a:xfrm>
            <a:off x="507208" y="1447800"/>
            <a:ext cx="4564856" cy="4678363"/>
          </a:xfrm>
        </p:spPr>
        <p:txBody>
          <a:bodyPr/>
          <a:lstStyle/>
          <a:p>
            <a:pPr eaLnBrk="1" hangingPunct="1">
              <a:buClr>
                <a:srgbClr val="C00000"/>
              </a:buClr>
              <a:buNone/>
            </a:pPr>
            <a:endParaRPr lang="en-US" sz="1400" b="1" dirty="0"/>
          </a:p>
          <a:p>
            <a:pPr eaLnBrk="1" hangingPunct="1">
              <a:buClr>
                <a:srgbClr val="C00000"/>
              </a:buClr>
              <a:buNone/>
            </a:pPr>
            <a:endParaRPr lang="en-US" b="1" dirty="0"/>
          </a:p>
        </p:txBody>
      </p:sp>
      <p:sp>
        <p:nvSpPr>
          <p:cNvPr id="8" name="Rectangle 7"/>
          <p:cNvSpPr/>
          <p:nvPr/>
        </p:nvSpPr>
        <p:spPr>
          <a:xfrm>
            <a:off x="757275" y="1999462"/>
            <a:ext cx="3671850" cy="4351961"/>
          </a:xfrm>
          <a:prstGeom prst="rect">
            <a:avLst/>
          </a:prstGeom>
        </p:spPr>
        <p:txBody>
          <a:bodyPr wrap="square">
            <a:spAutoFit/>
          </a:bodyPr>
          <a:lstStyle/>
          <a:p>
            <a:pPr marL="342900" indent="-342900" defTabSz="914400">
              <a:buClr>
                <a:srgbClr val="C00000"/>
              </a:buClr>
              <a:buFont typeface="Arial" panose="020B0604020202020204" pitchFamily="34" charset="0"/>
              <a:buChar char="•"/>
            </a:pPr>
            <a:r>
              <a:rPr lang="en-US" sz="2400" b="1" dirty="0">
                <a:solidFill>
                  <a:prstClr val="black"/>
                </a:solidFill>
              </a:rPr>
              <a:t>Mental health</a:t>
            </a:r>
          </a:p>
          <a:p>
            <a:pPr marL="342900" indent="-342900" defTabSz="914400">
              <a:buClr>
                <a:srgbClr val="C00000"/>
              </a:buClr>
              <a:buFont typeface="Arial" panose="020B0604020202020204" pitchFamily="34" charset="0"/>
              <a:buChar char="•"/>
            </a:pPr>
            <a:r>
              <a:rPr lang="en-US" sz="2400" b="1" dirty="0">
                <a:solidFill>
                  <a:prstClr val="black"/>
                </a:solidFill>
              </a:rPr>
              <a:t>Long-term &amp; emerging substance use</a:t>
            </a:r>
          </a:p>
          <a:p>
            <a:pPr marL="342900" indent="-342900" defTabSz="914400">
              <a:buClr>
                <a:srgbClr val="C00000"/>
              </a:buClr>
              <a:buFont typeface="Arial" panose="020B0604020202020204" pitchFamily="34" charset="0"/>
              <a:buChar char="•"/>
            </a:pPr>
            <a:r>
              <a:rPr lang="en-US" sz="2400" b="1" dirty="0">
                <a:solidFill>
                  <a:prstClr val="black"/>
                </a:solidFill>
              </a:rPr>
              <a:t>Increased social withdrawal &amp; isolation</a:t>
            </a:r>
          </a:p>
          <a:p>
            <a:pPr marL="342900" indent="-342900" defTabSz="914400">
              <a:buClr>
                <a:srgbClr val="C00000"/>
              </a:buClr>
              <a:buFont typeface="Arial" panose="020B0604020202020204" pitchFamily="34" charset="0"/>
              <a:buChar char="•"/>
            </a:pPr>
            <a:r>
              <a:rPr lang="en-US" sz="2400" b="1" dirty="0">
                <a:solidFill>
                  <a:prstClr val="black"/>
                </a:solidFill>
              </a:rPr>
              <a:t>Age-ism is yet another “ism” exacerbating stigma, discrimination &amp; low self-esteem</a:t>
            </a:r>
          </a:p>
          <a:p>
            <a:pPr defTabSz="914400">
              <a:lnSpc>
                <a:spcPct val="80000"/>
              </a:lnSpc>
              <a:buClr>
                <a:srgbClr val="C00000"/>
              </a:buClr>
              <a:buFont typeface="Wingdings" pitchFamily="2" charset="2"/>
              <a:buChar char="§"/>
            </a:pPr>
            <a:endParaRPr lang="en-US" sz="4400" b="1" dirty="0">
              <a:solidFill>
                <a:srgbClr val="FF0000"/>
              </a:solidFill>
            </a:endParaRPr>
          </a:p>
          <a:p>
            <a:pPr lvl="1" defTabSz="914400">
              <a:lnSpc>
                <a:spcPct val="80000"/>
              </a:lnSpc>
              <a:buClr>
                <a:srgbClr val="003399"/>
              </a:buClr>
              <a:buFont typeface="Wingdings" pitchFamily="2" charset="2"/>
              <a:buChar char="Ø"/>
            </a:pPr>
            <a:endParaRPr lang="en-US" sz="3200" b="1" dirty="0">
              <a:solidFill>
                <a:prstClr val="black"/>
              </a:solidFill>
            </a:endParaRPr>
          </a:p>
        </p:txBody>
      </p:sp>
      <p:sp>
        <p:nvSpPr>
          <p:cNvPr id="3" name="Rectangle 2"/>
          <p:cNvSpPr/>
          <p:nvPr/>
        </p:nvSpPr>
        <p:spPr>
          <a:xfrm>
            <a:off x="4349757" y="1999459"/>
            <a:ext cx="4252276" cy="3785652"/>
          </a:xfrm>
          <a:prstGeom prst="rect">
            <a:avLst/>
          </a:prstGeom>
        </p:spPr>
        <p:txBody>
          <a:bodyPr wrap="square">
            <a:spAutoFit/>
          </a:bodyPr>
          <a:lstStyle/>
          <a:p>
            <a:pPr marL="342900" indent="-342900" defTabSz="914400">
              <a:buClr>
                <a:srgbClr val="C00000"/>
              </a:buClr>
              <a:buFont typeface="Arial" panose="020B0604020202020204" pitchFamily="34" charset="0"/>
              <a:buChar char="•"/>
            </a:pPr>
            <a:r>
              <a:rPr lang="en-US" sz="2400" b="1" dirty="0">
                <a:solidFill>
                  <a:prstClr val="black"/>
                </a:solidFill>
              </a:rPr>
              <a:t>Increasing economic hardship &amp; financial instability</a:t>
            </a:r>
          </a:p>
          <a:p>
            <a:pPr marL="342900" indent="-342900" defTabSz="914400">
              <a:buClr>
                <a:srgbClr val="C00000"/>
              </a:buClr>
              <a:buFont typeface="Arial" panose="020B0604020202020204" pitchFamily="34" charset="0"/>
              <a:buChar char="•"/>
            </a:pPr>
            <a:r>
              <a:rPr lang="en-US" sz="2400" b="1" dirty="0">
                <a:solidFill>
                  <a:prstClr val="black"/>
                </a:solidFill>
              </a:rPr>
              <a:t>Increasing complexity of healthcare </a:t>
            </a:r>
            <a:br>
              <a:rPr lang="en-US" sz="2400" b="1" dirty="0">
                <a:solidFill>
                  <a:prstClr val="black"/>
                </a:solidFill>
              </a:rPr>
            </a:br>
            <a:r>
              <a:rPr lang="en-US" sz="2400" b="1" dirty="0">
                <a:solidFill>
                  <a:prstClr val="black"/>
                </a:solidFill>
              </a:rPr>
              <a:t>benefits &amp; insurances</a:t>
            </a:r>
          </a:p>
          <a:p>
            <a:pPr marL="342900" indent="-342900" defTabSz="914400">
              <a:buClr>
                <a:srgbClr val="C00000"/>
              </a:buClr>
              <a:buFont typeface="Arial" panose="020B0604020202020204" pitchFamily="34" charset="0"/>
              <a:buChar char="•"/>
            </a:pPr>
            <a:r>
              <a:rPr lang="en-US" sz="2400" b="1" dirty="0">
                <a:solidFill>
                  <a:prstClr val="black"/>
                </a:solidFill>
              </a:rPr>
              <a:t>Increasing need for legal &amp; other support</a:t>
            </a:r>
          </a:p>
          <a:p>
            <a:pPr marL="342900" indent="-342900" defTabSz="914400">
              <a:buClr>
                <a:srgbClr val="C00000"/>
              </a:buClr>
              <a:buFont typeface="Arial" panose="020B0604020202020204" pitchFamily="34" charset="0"/>
              <a:buChar char="•"/>
            </a:pPr>
            <a:r>
              <a:rPr lang="en-US" sz="2400" b="1" dirty="0">
                <a:solidFill>
                  <a:prstClr val="black"/>
                </a:solidFill>
              </a:rPr>
              <a:t>Housing remains a commanding issue</a:t>
            </a:r>
          </a:p>
        </p:txBody>
      </p:sp>
    </p:spTree>
    <p:extLst>
      <p:ext uri="{BB962C8B-B14F-4D97-AF65-F5344CB8AC3E}">
        <p14:creationId xmlns:p14="http://schemas.microsoft.com/office/powerpoint/2010/main" val="2600504795"/>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978694" y="555625"/>
            <a:ext cx="7200900" cy="711200"/>
          </a:xfrm>
        </p:spPr>
        <p:txBody>
          <a:bodyPr>
            <a:normAutofit fontScale="90000"/>
          </a:bodyPr>
          <a:lstStyle/>
          <a:p>
            <a:pPr>
              <a:defRPr/>
            </a:pPr>
            <a:r>
              <a:rPr lang="en-US" sz="4000" dirty="0"/>
              <a:t>Barriers &amp; Systemic Challenges to Care</a:t>
            </a:r>
          </a:p>
        </p:txBody>
      </p:sp>
      <p:sp>
        <p:nvSpPr>
          <p:cNvPr id="13315" name="Content Placeholder 2"/>
          <p:cNvSpPr>
            <a:spLocks noGrp="1"/>
          </p:cNvSpPr>
          <p:nvPr>
            <p:ph idx="4294967295"/>
          </p:nvPr>
        </p:nvSpPr>
        <p:spPr>
          <a:xfrm>
            <a:off x="628651" y="1152533"/>
            <a:ext cx="3957638" cy="4588521"/>
          </a:xfrm>
        </p:spPr>
        <p:txBody>
          <a:bodyPr>
            <a:normAutofit fontScale="25000" lnSpcReduction="20000"/>
          </a:bodyPr>
          <a:lstStyle/>
          <a:p>
            <a:pPr marL="365760" indent="-256032">
              <a:buNone/>
              <a:defRPr/>
            </a:pPr>
            <a:r>
              <a:rPr lang="en-US" sz="7200" b="1" dirty="0"/>
              <a:t>Awareness of available services and benefits</a:t>
            </a:r>
          </a:p>
          <a:p>
            <a:pPr marL="822960" lvl="1" indent="-256032">
              <a:buFont typeface="Wingdings 3"/>
              <a:buChar char=""/>
              <a:defRPr/>
            </a:pPr>
            <a:r>
              <a:rPr lang="en-US" sz="8000" dirty="0"/>
              <a:t>Problems Navigating System of Services</a:t>
            </a:r>
          </a:p>
          <a:p>
            <a:pPr marL="822960" lvl="1" indent="-256032">
              <a:buFont typeface="Wingdings 3"/>
              <a:buChar char=""/>
              <a:defRPr/>
            </a:pPr>
            <a:r>
              <a:rPr lang="en-US" sz="8000" dirty="0"/>
              <a:t>Benefits Counselors rarely know all of the issues regarding Benefits for older adults-Ryan White, Medicare (esp. Part D), Medi-Cal, SSI/SSDI/SS Retirement, LTD, etc.</a:t>
            </a:r>
          </a:p>
          <a:p>
            <a:pPr marL="365760" indent="-256032">
              <a:buNone/>
              <a:defRPr/>
            </a:pPr>
            <a:r>
              <a:rPr lang="en-US" sz="7200" b="1" dirty="0"/>
              <a:t>Eligibility for services and benefits</a:t>
            </a:r>
          </a:p>
          <a:p>
            <a:pPr marL="822960" lvl="1" indent="-256032">
              <a:buFont typeface="Wingdings 3"/>
              <a:buChar char=""/>
              <a:defRPr/>
            </a:pPr>
            <a:r>
              <a:rPr lang="en-US" sz="8000" dirty="0"/>
              <a:t>Middle Income individuals have problems obtaining certain services/medications</a:t>
            </a:r>
          </a:p>
          <a:p>
            <a:pPr marL="822960" lvl="1" indent="-256032">
              <a:buFont typeface="Wingdings 3"/>
              <a:buChar char=""/>
              <a:defRPr/>
            </a:pPr>
            <a:r>
              <a:rPr lang="en-US" sz="8000" dirty="0"/>
              <a:t>Approximately 7% of 50+ population is homeless at time of HIV/AIDS diagnosis</a:t>
            </a:r>
          </a:p>
          <a:p>
            <a:pPr marL="365760" indent="-256032">
              <a:buNone/>
              <a:defRPr/>
            </a:pPr>
            <a:endParaRPr lang="en-US" dirty="0"/>
          </a:p>
        </p:txBody>
      </p:sp>
      <p:sp>
        <p:nvSpPr>
          <p:cNvPr id="3" name="Rectangle 2"/>
          <p:cNvSpPr/>
          <p:nvPr/>
        </p:nvSpPr>
        <p:spPr>
          <a:xfrm>
            <a:off x="4471988" y="1266832"/>
            <a:ext cx="3982398" cy="4816703"/>
          </a:xfrm>
          <a:prstGeom prst="rect">
            <a:avLst/>
          </a:prstGeom>
        </p:spPr>
        <p:txBody>
          <a:bodyPr wrap="square">
            <a:spAutoFit/>
          </a:bodyPr>
          <a:lstStyle/>
          <a:p>
            <a:pPr marL="365760" indent="-256032">
              <a:spcBef>
                <a:spcPct val="20000"/>
              </a:spcBef>
              <a:spcAft>
                <a:spcPts val="600"/>
              </a:spcAft>
              <a:buClr>
                <a:srgbClr val="83992A"/>
              </a:buClr>
              <a:buSzPct val="115000"/>
              <a:buFont typeface="Wingdings 3"/>
              <a:buChar char=""/>
              <a:defRPr/>
            </a:pPr>
            <a:r>
              <a:rPr lang="en-US" sz="2000" dirty="0" smtClean="0">
                <a:solidFill>
                  <a:prstClr val="black">
                    <a:lumMod val="85000"/>
                    <a:lumOff val="15000"/>
                  </a:prstClr>
                </a:solidFill>
              </a:rPr>
              <a:t>Expressed </a:t>
            </a:r>
            <a:r>
              <a:rPr lang="en-US" sz="2000" dirty="0">
                <a:solidFill>
                  <a:prstClr val="black">
                    <a:lumMod val="85000"/>
                    <a:lumOff val="15000"/>
                  </a:prstClr>
                </a:solidFill>
              </a:rPr>
              <a:t>need for programs that target this population</a:t>
            </a:r>
          </a:p>
          <a:p>
            <a:pPr marL="365760" indent="-256032">
              <a:spcBef>
                <a:spcPct val="20000"/>
              </a:spcBef>
              <a:spcAft>
                <a:spcPts val="600"/>
              </a:spcAft>
              <a:buClr>
                <a:srgbClr val="83992A"/>
              </a:buClr>
              <a:buSzPct val="115000"/>
              <a:buFont typeface="Wingdings 3"/>
              <a:buChar char=""/>
              <a:defRPr/>
            </a:pPr>
            <a:r>
              <a:rPr lang="en-US" sz="2000" dirty="0">
                <a:solidFill>
                  <a:prstClr val="black">
                    <a:lumMod val="85000"/>
                    <a:lumOff val="15000"/>
                  </a:prstClr>
                </a:solidFill>
              </a:rPr>
              <a:t>Funding for HIV/AIDS from federal, state and local resources are decreasing which makes it difficult to consider developing new programs</a:t>
            </a:r>
          </a:p>
          <a:p>
            <a:pPr marL="365760" indent="-256032">
              <a:spcBef>
                <a:spcPct val="20000"/>
              </a:spcBef>
              <a:spcAft>
                <a:spcPts val="600"/>
              </a:spcAft>
              <a:buClr>
                <a:srgbClr val="83992A"/>
              </a:buClr>
              <a:buSzPct val="115000"/>
              <a:buFont typeface="Wingdings 3"/>
              <a:buChar char=""/>
              <a:defRPr/>
            </a:pPr>
            <a:r>
              <a:rPr lang="en-US" sz="2000" dirty="0">
                <a:solidFill>
                  <a:prstClr val="black">
                    <a:lumMod val="85000"/>
                    <a:lumOff val="15000"/>
                  </a:prstClr>
                </a:solidFill>
              </a:rPr>
              <a:t>Need to make programs that exist for the older population more accessible for people living with HIV/AIDS and sensitive to their unique needs</a:t>
            </a:r>
          </a:p>
          <a:p>
            <a:pPr marL="365760" indent="-256032">
              <a:spcBef>
                <a:spcPct val="20000"/>
              </a:spcBef>
              <a:spcAft>
                <a:spcPts val="600"/>
              </a:spcAft>
              <a:buClr>
                <a:srgbClr val="83992A"/>
              </a:buClr>
              <a:buSzPct val="115000"/>
              <a:buFont typeface="Wingdings 3"/>
              <a:buChar char=""/>
              <a:defRPr/>
            </a:pPr>
            <a:r>
              <a:rPr lang="en-US" sz="2000" dirty="0">
                <a:solidFill>
                  <a:prstClr val="black">
                    <a:lumMod val="85000"/>
                    <a:lumOff val="15000"/>
                  </a:prstClr>
                </a:solidFill>
              </a:rPr>
              <a:t>Need to develop age sensitivity for current HIV/AIDS Providers</a:t>
            </a:r>
          </a:p>
        </p:txBody>
      </p:sp>
    </p:spTree>
    <p:extLst>
      <p:ext uri="{BB962C8B-B14F-4D97-AF65-F5344CB8AC3E}">
        <p14:creationId xmlns:p14="http://schemas.microsoft.com/office/powerpoint/2010/main" val="2437459470"/>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Thank You</a:t>
            </a:r>
          </a:p>
        </p:txBody>
      </p:sp>
    </p:spTree>
    <p:extLst>
      <p:ext uri="{BB962C8B-B14F-4D97-AF65-F5344CB8AC3E}">
        <p14:creationId xmlns:p14="http://schemas.microsoft.com/office/powerpoint/2010/main" val="25423977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600" b="1" smtClean="0"/>
              <a:t>HIV/AIDS &amp; Aging </a:t>
            </a:r>
            <a:endParaRPr lang="en-US" sz="6600" b="1" dirty="0"/>
          </a:p>
        </p:txBody>
      </p:sp>
      <p:sp>
        <p:nvSpPr>
          <p:cNvPr id="3" name="Subtitle 2"/>
          <p:cNvSpPr>
            <a:spLocks noGrp="1"/>
          </p:cNvSpPr>
          <p:nvPr>
            <p:ph type="subTitle" idx="1"/>
          </p:nvPr>
        </p:nvSpPr>
        <p:spPr/>
        <p:txBody>
          <a:bodyPr/>
          <a:lstStyle/>
          <a:p>
            <a:r>
              <a:rPr lang="en-US" i="1" cap="none" smtClean="0"/>
              <a:t>Shanti Project’s Executive Director, Kaushik Roy </a:t>
            </a:r>
            <a:endParaRPr lang="en-US" i="1" cap="none" dirty="0"/>
          </a:p>
        </p:txBody>
      </p:sp>
      <p:pic>
        <p:nvPicPr>
          <p:cNvPr id="7" name="Picture Placeholder 6"/>
          <p:cNvPicPr>
            <a:picLocks noGrp="1" noChangeAspect="1"/>
          </p:cNvPicPr>
          <p:nvPr>
            <p:ph type="pic" idx="10"/>
          </p:nvPr>
        </p:nvPicPr>
        <p:blipFill>
          <a:blip r:embed="rId3" cstate="print">
            <a:extLst>
              <a:ext uri="{28A0092B-C50C-407E-A947-70E740481C1C}">
                <a14:useLocalDpi xmlns:a14="http://schemas.microsoft.com/office/drawing/2010/main" val="0"/>
              </a:ext>
            </a:extLst>
          </a:blip>
          <a:stretch>
            <a:fillRect/>
          </a:stretch>
        </p:blipFill>
        <p:spPr>
          <a:xfrm>
            <a:off x="-1" y="13"/>
            <a:ext cx="3114675" cy="4745735"/>
          </a:xfrm>
        </p:spPr>
      </p:pic>
      <p:pic>
        <p:nvPicPr>
          <p:cNvPr id="8" name="Picture Placeholder 7"/>
          <p:cNvPicPr>
            <a:picLocks noGrp="1" noChangeAspect="1"/>
          </p:cNvPicPr>
          <p:nvPr>
            <p:ph type="pic" idx="11"/>
          </p:nvPr>
        </p:nvPicPr>
        <p:blipFill>
          <a:blip r:embed="rId4" cstate="print">
            <a:extLst>
              <a:ext uri="{28A0092B-C50C-407E-A947-70E740481C1C}">
                <a14:useLocalDpi xmlns:a14="http://schemas.microsoft.com/office/drawing/2010/main" val="0"/>
              </a:ext>
            </a:extLst>
          </a:blip>
          <a:stretch>
            <a:fillRect/>
          </a:stretch>
        </p:blipFill>
        <p:spPr>
          <a:xfrm>
            <a:off x="3114674" y="1296987"/>
            <a:ext cx="3100389" cy="1757189"/>
          </a:xfrm>
        </p:spPr>
      </p:pic>
      <p:pic>
        <p:nvPicPr>
          <p:cNvPr id="10" name="Picture Placeholder 9"/>
          <p:cNvPicPr>
            <a:picLocks noGrp="1" noChangeAspect="1"/>
          </p:cNvPicPr>
          <p:nvPr>
            <p:ph type="pic" idx="12"/>
          </p:nvPr>
        </p:nvPicPr>
        <p:blipFill>
          <a:blip r:embed="rId5" cstate="print">
            <a:extLst>
              <a:ext uri="{28A0092B-C50C-407E-A947-70E740481C1C}">
                <a14:useLocalDpi xmlns:a14="http://schemas.microsoft.com/office/drawing/2010/main" val="0"/>
              </a:ext>
            </a:extLst>
          </a:blip>
          <a:stretch>
            <a:fillRect/>
          </a:stretch>
        </p:blipFill>
        <p:spPr>
          <a:xfrm>
            <a:off x="6215063" y="11769"/>
            <a:ext cx="2928937" cy="4733979"/>
          </a:xfrm>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Dave Robb </a:t>
            </a:r>
            <a:endParaRPr lang="en-US" sz="60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91988"/>
            <a:ext cx="4782328" cy="313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697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449" y="156644"/>
            <a:ext cx="8079581" cy="1240367"/>
          </a:xfrm>
        </p:spPr>
        <p:txBody>
          <a:bodyPr/>
          <a:lstStyle/>
          <a:p>
            <a:pPr algn="ctr"/>
            <a:r>
              <a:rPr lang="en-US" b="1" smtClean="0"/>
              <a:t>Shanti Project History</a:t>
            </a:r>
            <a:endParaRPr lang="en-US" b="1" dirty="0"/>
          </a:p>
        </p:txBody>
      </p:sp>
      <p:sp>
        <p:nvSpPr>
          <p:cNvPr id="7" name="Rectangle 8"/>
          <p:cNvSpPr>
            <a:spLocks noGrp="1" noChangeArrowheads="1"/>
          </p:cNvSpPr>
          <p:nvPr>
            <p:ph idx="1"/>
          </p:nvPr>
        </p:nvSpPr>
        <p:spPr bwMode="auto">
          <a:xfrm>
            <a:off x="0" y="1282700"/>
            <a:ext cx="63627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5000"/>
              </a:lnSpc>
              <a:spcBef>
                <a:spcPts val="600"/>
              </a:spcBef>
              <a:spcAft>
                <a:spcPts val="600"/>
              </a:spcAft>
            </a:pPr>
            <a:r>
              <a:rPr lang="en-US" altLang="en-US" sz="2200" smtClean="0">
                <a:latin typeface="+mj-lt"/>
                <a:ea typeface="MS PGothic" panose="020B0600070205080204" pitchFamily="34" charset="-128"/>
              </a:rPr>
              <a:t>Founded in 1974 by Dr. Charles Garfield at the UCSF Cancer Institute in San Francisco.</a:t>
            </a:r>
          </a:p>
          <a:p>
            <a:pPr eaLnBrk="1" hangingPunct="1">
              <a:spcBef>
                <a:spcPts val="600"/>
              </a:spcBef>
              <a:spcAft>
                <a:spcPts val="600"/>
              </a:spcAft>
            </a:pPr>
            <a:r>
              <a:rPr lang="en-US" altLang="en-US" sz="2200" smtClean="0">
                <a:latin typeface="+mj-lt"/>
                <a:ea typeface="MS PGothic" panose="020B0600070205080204" pitchFamily="34" charset="-128"/>
              </a:rPr>
              <a:t> One of the first community-based agencies to work with terminally-ill people and became one of the first AIDS Services Organizations in the world.</a:t>
            </a:r>
          </a:p>
          <a:p>
            <a:pPr eaLnBrk="1" hangingPunct="1">
              <a:spcBef>
                <a:spcPts val="600"/>
              </a:spcBef>
              <a:spcAft>
                <a:spcPts val="600"/>
              </a:spcAft>
            </a:pPr>
            <a:r>
              <a:rPr lang="en-US" altLang="en-US" sz="2200" smtClean="0">
                <a:latin typeface="+mj-lt"/>
                <a:ea typeface="MS PGothic" panose="020B0600070205080204" pitchFamily="34" charset="-128"/>
              </a:rPr>
              <a:t> Shanti has trained over 18,000 volunteer caregivers in the Bay Area and over 600 organizations world-wide in the Shanti Model of Peer Support™.</a:t>
            </a:r>
          </a:p>
          <a:p>
            <a:pPr eaLnBrk="1" hangingPunct="1">
              <a:spcBef>
                <a:spcPts val="600"/>
              </a:spcBef>
              <a:spcAft>
                <a:spcPts val="600"/>
              </a:spcAft>
            </a:pPr>
            <a:r>
              <a:rPr lang="en-US" altLang="en-US" sz="2200" smtClean="0">
                <a:latin typeface="+mj-lt"/>
                <a:ea typeface="MS PGothic" panose="020B0600070205080204" pitchFamily="34" charset="-128"/>
              </a:rPr>
              <a:t> For many of Shanti’s 2,500 annual clients, Shanti represents the </a:t>
            </a:r>
            <a:r>
              <a:rPr lang="en-US" altLang="en-US" sz="2200" b="1" smtClean="0">
                <a:latin typeface="+mj-lt"/>
                <a:ea typeface="MS PGothic" panose="020B0600070205080204" pitchFamily="34" charset="-128"/>
              </a:rPr>
              <a:t>difference between zero and one --</a:t>
            </a:r>
            <a:r>
              <a:rPr lang="en-US" altLang="en-US" sz="2200" smtClean="0">
                <a:latin typeface="+mj-lt"/>
                <a:ea typeface="MS PGothic" panose="020B0600070205080204" pitchFamily="34" charset="-128"/>
              </a:rPr>
              <a:t> the difference between a client having to face a life-threatening illness alone or having at least one caring presence at his or her side.</a:t>
            </a:r>
          </a:p>
          <a:p>
            <a:pPr eaLnBrk="1" hangingPunct="1">
              <a:spcBef>
                <a:spcPts val="600"/>
              </a:spcBef>
              <a:spcAft>
                <a:spcPts val="600"/>
              </a:spcAft>
              <a:buFontTx/>
              <a:buNone/>
            </a:pPr>
            <a:endParaRPr lang="en-US" altLang="en-US" sz="1400" dirty="0">
              <a:latin typeface="Arial Narrow" panose="020B0606020202030204" pitchFamily="34" charset="0"/>
              <a:ea typeface="MS PGothic" panose="020B0600070205080204" pitchFamily="34" charset="-12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351" y="1589992"/>
            <a:ext cx="2771774" cy="3995521"/>
          </a:xfrm>
          <a:prstGeom prst="rect">
            <a:avLst/>
          </a:prstGeom>
        </p:spPr>
      </p:pic>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9341"/>
            <a:ext cx="9144000" cy="1159397"/>
          </a:xfrm>
        </p:spPr>
        <p:txBody>
          <a:bodyPr>
            <a:normAutofit fontScale="90000"/>
          </a:bodyPr>
          <a:lstStyle/>
          <a:p>
            <a:pPr algn="ctr"/>
            <a:r>
              <a:rPr lang="en-US" b="1" dirty="0" smtClean="0"/>
              <a:t>Shanti’s HIV+ Clients Served </a:t>
            </a:r>
            <a:br>
              <a:rPr lang="en-US" b="1" dirty="0" smtClean="0"/>
            </a:br>
            <a:r>
              <a:rPr lang="en-US" b="1" dirty="0" smtClean="0"/>
              <a:t>by Age Range</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13996659"/>
              </p:ext>
            </p:extLst>
          </p:nvPr>
        </p:nvGraphicFramePr>
        <p:xfrm>
          <a:off x="421499" y="925519"/>
          <a:ext cx="8227219" cy="553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45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07" y="499535"/>
            <a:ext cx="8065007" cy="859367"/>
          </a:xfrm>
        </p:spPr>
        <p:txBody>
          <a:bodyPr>
            <a:normAutofit fontScale="90000"/>
          </a:bodyPr>
          <a:lstStyle/>
          <a:p>
            <a:pPr algn="ctr"/>
            <a:r>
              <a:rPr lang="en-US" sz="4300" b="1" dirty="0"/>
              <a:t>Shanti Services available to Seniors living with HIV</a:t>
            </a:r>
          </a:p>
        </p:txBody>
      </p:sp>
      <p:sp>
        <p:nvSpPr>
          <p:cNvPr id="3" name="Content Placeholder 2"/>
          <p:cNvSpPr>
            <a:spLocks noGrp="1"/>
          </p:cNvSpPr>
          <p:nvPr>
            <p:ph idx="1"/>
          </p:nvPr>
        </p:nvSpPr>
        <p:spPr>
          <a:xfrm>
            <a:off x="123826" y="1663700"/>
            <a:ext cx="6829424" cy="4554220"/>
          </a:xfrm>
        </p:spPr>
        <p:txBody>
          <a:bodyPr>
            <a:normAutofit fontScale="92500" lnSpcReduction="20000"/>
          </a:bodyPr>
          <a:lstStyle/>
          <a:p>
            <a:pPr marL="0" indent="0">
              <a:buNone/>
            </a:pPr>
            <a:r>
              <a:rPr lang="en-US" b="1" dirty="0" smtClean="0"/>
              <a:t>Care </a:t>
            </a:r>
            <a:r>
              <a:rPr lang="en-US" b="1" dirty="0"/>
              <a:t>Navigation/Client Advocacy  - </a:t>
            </a:r>
            <a:r>
              <a:rPr lang="en-US" dirty="0"/>
              <a:t>Thanks to funding from SF DPH and the Ryan White Care Act, Shanti now has a Care Navigator specifically focused on serving seniors with HIV.  </a:t>
            </a:r>
            <a:r>
              <a:rPr lang="en-US" dirty="0" smtClean="0"/>
              <a:t>Care navigation includes emotional </a:t>
            </a:r>
            <a:r>
              <a:rPr lang="en-US" dirty="0"/>
              <a:t>and practical support, volunteer matching, support with treatment adherence, harm reduction-based counseling, and assistance with linkage to other service providers. </a:t>
            </a:r>
            <a:endParaRPr lang="en-US" b="1" dirty="0"/>
          </a:p>
          <a:p>
            <a:pPr marL="0" indent="0">
              <a:buNone/>
            </a:pPr>
            <a:r>
              <a:rPr lang="en-US" b="1" dirty="0" smtClean="0"/>
              <a:t>L.I.F.E.</a:t>
            </a:r>
            <a:r>
              <a:rPr lang="en-US" b="1" baseline="30000" dirty="0" smtClean="0"/>
              <a:t>®</a:t>
            </a:r>
            <a:r>
              <a:rPr lang="en-US" b="1" dirty="0" smtClean="0"/>
              <a:t> Program </a:t>
            </a:r>
            <a:r>
              <a:rPr lang="en-US" dirty="0" smtClean="0"/>
              <a:t>– L.I.F.E.</a:t>
            </a:r>
            <a:r>
              <a:rPr lang="en-US" b="1" baseline="30000" dirty="0"/>
              <a:t> </a:t>
            </a:r>
            <a:r>
              <a:rPr lang="en-US" baseline="30000" dirty="0"/>
              <a:t>®</a:t>
            </a:r>
            <a:r>
              <a:rPr lang="en-US" dirty="0" smtClean="0"/>
              <a:t> is an evidence-based, health-enhancement program for HIV positive individuals. </a:t>
            </a:r>
          </a:p>
          <a:p>
            <a:pPr marL="0" indent="0">
              <a:lnSpc>
                <a:spcPct val="95000"/>
              </a:lnSpc>
              <a:buNone/>
            </a:pPr>
            <a:r>
              <a:rPr lang="en-US" b="1" dirty="0" smtClean="0"/>
              <a:t>Senior </a:t>
            </a:r>
            <a:r>
              <a:rPr lang="en-US" b="1" dirty="0"/>
              <a:t>Support Group  - </a:t>
            </a:r>
            <a:r>
              <a:rPr lang="en-US" dirty="0"/>
              <a:t>Shanti’s Positive Seniors group meets weekly to discuss and process issues specific to seniors living with </a:t>
            </a:r>
            <a:r>
              <a:rPr lang="en-US" dirty="0" smtClean="0"/>
              <a:t>HIV.</a:t>
            </a:r>
          </a:p>
          <a:p>
            <a:pPr marL="0" indent="0">
              <a:lnSpc>
                <a:spcPct val="95000"/>
              </a:lnSpc>
              <a:buNone/>
            </a:pPr>
            <a:r>
              <a:rPr lang="en-US" b="1" dirty="0" smtClean="0"/>
              <a:t>Activities Desk</a:t>
            </a:r>
            <a:r>
              <a:rPr lang="en-US" dirty="0" smtClean="0"/>
              <a:t> – Activities offers Shanti clients an opportunity to enjoy some of the Bay Area’s interesting activities and events while socializing and establishing connections with their peers.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949" y="2385231"/>
            <a:ext cx="2686051" cy="3946989"/>
          </a:xfrm>
          <a:prstGeom prst="rect">
            <a:avLst/>
          </a:prstGeom>
        </p:spPr>
      </p:pic>
    </p:spTree>
    <p:extLst>
      <p:ext uri="{BB962C8B-B14F-4D97-AF65-F5344CB8AC3E}">
        <p14:creationId xmlns:p14="http://schemas.microsoft.com/office/powerpoint/2010/main" val="149699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01" y="118542"/>
            <a:ext cx="8079581" cy="1134957"/>
          </a:xfrm>
        </p:spPr>
        <p:txBody>
          <a:bodyPr>
            <a:normAutofit fontScale="90000"/>
          </a:bodyPr>
          <a:lstStyle/>
          <a:p>
            <a:pPr algn="ctr"/>
            <a:r>
              <a:rPr lang="en-US" sz="4800" b="1" dirty="0" smtClean="0"/>
              <a:t>Shanti Services </a:t>
            </a:r>
            <a:r>
              <a:rPr lang="en-US" sz="4800" b="1" dirty="0"/>
              <a:t>available to Seniors living with </a:t>
            </a:r>
            <a:r>
              <a:rPr lang="en-US" sz="4800" b="1" dirty="0" smtClean="0"/>
              <a:t>HIV </a:t>
            </a:r>
            <a:r>
              <a:rPr lang="en-US" sz="4000" b="1" dirty="0" smtClean="0"/>
              <a:t>(Continued)</a:t>
            </a:r>
            <a:endParaRPr lang="en-US" sz="40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258" t="2409" r="8545"/>
          <a:stretch/>
        </p:blipFill>
        <p:spPr>
          <a:xfrm>
            <a:off x="6239469" y="1782128"/>
            <a:ext cx="2751537" cy="3689985"/>
          </a:xfrm>
          <a:prstGeom prst="rect">
            <a:avLst/>
          </a:prstGeom>
        </p:spPr>
      </p:pic>
      <p:sp>
        <p:nvSpPr>
          <p:cNvPr id="3" name="Content Placeholder 2"/>
          <p:cNvSpPr>
            <a:spLocks noGrp="1"/>
          </p:cNvSpPr>
          <p:nvPr>
            <p:ph sz="half" idx="1"/>
          </p:nvPr>
        </p:nvSpPr>
        <p:spPr>
          <a:xfrm>
            <a:off x="200024" y="1253490"/>
            <a:ext cx="6039445" cy="5071110"/>
          </a:xfrm>
        </p:spPr>
        <p:txBody>
          <a:bodyPr>
            <a:normAutofit fontScale="92500" lnSpcReduction="20000"/>
          </a:bodyPr>
          <a:lstStyle/>
          <a:p>
            <a:pPr marL="0" indent="0">
              <a:lnSpc>
                <a:spcPct val="95000"/>
              </a:lnSpc>
              <a:buNone/>
            </a:pPr>
            <a:r>
              <a:rPr lang="en-US" b="1" dirty="0"/>
              <a:t>P</a:t>
            </a:r>
            <a:r>
              <a:rPr lang="en-US" sz="2250" b="1" dirty="0"/>
              <a:t>AWS </a:t>
            </a:r>
            <a:r>
              <a:rPr lang="en-US" sz="2250" dirty="0"/>
              <a:t>– A program dedicated to preserving the human/animal bond through a variety of programs, including a food bank, dog walking and Care Navigation.</a:t>
            </a:r>
          </a:p>
          <a:p>
            <a:pPr marL="0" indent="0">
              <a:lnSpc>
                <a:spcPct val="95000"/>
              </a:lnSpc>
              <a:buNone/>
            </a:pPr>
            <a:r>
              <a:rPr lang="en-US" sz="2250" b="1" dirty="0" smtClean="0"/>
              <a:t>Shanti </a:t>
            </a:r>
            <a:r>
              <a:rPr lang="en-US" sz="2250" b="1" dirty="0"/>
              <a:t>Peer Support Volunteers </a:t>
            </a:r>
            <a:r>
              <a:rPr lang="en-US" sz="2250" dirty="0"/>
              <a:t>– A program to help reduce isolation by providing emotional and practical support to seniors living with HIV</a:t>
            </a:r>
            <a:r>
              <a:rPr lang="en-US" sz="2250" dirty="0" smtClean="0"/>
              <a:t>. Each volunteer goes through Shanti’s 25 hour Peer Support Training. </a:t>
            </a:r>
            <a:endParaRPr lang="en-US" sz="2250" dirty="0"/>
          </a:p>
          <a:p>
            <a:pPr marL="0" lvl="2" indent="0">
              <a:lnSpc>
                <a:spcPct val="95000"/>
              </a:lnSpc>
              <a:spcBef>
                <a:spcPts val="1300"/>
              </a:spcBef>
              <a:buNone/>
            </a:pPr>
            <a:r>
              <a:rPr lang="en-US" sz="2250" b="1" i="0" dirty="0"/>
              <a:t>Honoring Our Experience </a:t>
            </a:r>
            <a:r>
              <a:rPr lang="en-US" sz="2250" i="0" dirty="0"/>
              <a:t>- A biannual weekend retreat for long-term survivors of HIV to connect and build </a:t>
            </a:r>
            <a:r>
              <a:rPr lang="en-US" sz="2250" i="0" dirty="0" smtClean="0"/>
              <a:t>community.</a:t>
            </a:r>
          </a:p>
          <a:p>
            <a:pPr marL="0" lvl="0" indent="0">
              <a:lnSpc>
                <a:spcPct val="95000"/>
              </a:lnSpc>
              <a:buNone/>
            </a:pPr>
            <a:r>
              <a:rPr lang="en-US" sz="2250" b="1" dirty="0" smtClean="0"/>
              <a:t>Revival</a:t>
            </a:r>
            <a:r>
              <a:rPr lang="en-US" sz="2250" dirty="0" smtClean="0"/>
              <a:t>  - A quarterly event that provides opportunities for participants to socialize, connect and dance the night away!</a:t>
            </a:r>
          </a:p>
          <a:p>
            <a:pPr marL="0" lvl="0" indent="0">
              <a:lnSpc>
                <a:spcPct val="95000"/>
              </a:lnSpc>
              <a:buNone/>
            </a:pPr>
            <a:r>
              <a:rPr lang="en-US" sz="2250" b="1" dirty="0" smtClean="0"/>
              <a:t>Activities </a:t>
            </a:r>
            <a:r>
              <a:rPr lang="en-US" sz="2250" b="1" dirty="0"/>
              <a:t>Group </a:t>
            </a:r>
            <a:r>
              <a:rPr lang="en-US" sz="2250" dirty="0"/>
              <a:t>- Shanti’s Activities Program has a monthly outing group specifically for seniors with HIV to break isolation and build community</a:t>
            </a:r>
            <a:r>
              <a:rPr lang="en-US" dirty="0"/>
              <a:t>.</a:t>
            </a:r>
          </a:p>
        </p:txBody>
      </p:sp>
    </p:spTree>
    <p:extLst>
      <p:ext uri="{BB962C8B-B14F-4D97-AF65-F5344CB8AC3E}">
        <p14:creationId xmlns:p14="http://schemas.microsoft.com/office/powerpoint/2010/main" val="42604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25" y="499537"/>
            <a:ext cx="8079581" cy="1087967"/>
          </a:xfrm>
        </p:spPr>
        <p:txBody>
          <a:bodyPr>
            <a:normAutofit fontScale="90000"/>
          </a:bodyPr>
          <a:lstStyle/>
          <a:p>
            <a:pPr algn="ctr"/>
            <a:r>
              <a:rPr lang="en-US" sz="4400" b="1" dirty="0" smtClean="0"/>
              <a:t>Shanti and the Aging Population </a:t>
            </a:r>
            <a:br>
              <a:rPr lang="en-US" sz="4400" b="1" dirty="0" smtClean="0"/>
            </a:br>
            <a:r>
              <a:rPr lang="en-US" sz="4400" b="1" dirty="0" smtClean="0"/>
              <a:t>of San Francisco</a:t>
            </a:r>
            <a:endParaRPr lang="en-US" sz="4400" b="1" dirty="0"/>
          </a:p>
        </p:txBody>
      </p:sp>
      <p:sp>
        <p:nvSpPr>
          <p:cNvPr id="3" name="Content Placeholder 2"/>
          <p:cNvSpPr>
            <a:spLocks noGrp="1"/>
          </p:cNvSpPr>
          <p:nvPr>
            <p:ph sz="half" idx="1"/>
          </p:nvPr>
        </p:nvSpPr>
        <p:spPr>
          <a:xfrm>
            <a:off x="0" y="1587499"/>
            <a:ext cx="6286500" cy="3542785"/>
          </a:xfrm>
        </p:spPr>
        <p:txBody>
          <a:bodyPr>
            <a:normAutofit fontScale="92500"/>
          </a:bodyPr>
          <a:lstStyle/>
          <a:p>
            <a:pPr>
              <a:spcBef>
                <a:spcPts val="600"/>
              </a:spcBef>
              <a:spcAft>
                <a:spcPts val="600"/>
              </a:spcAft>
              <a:buFont typeface="Arial" pitchFamily="34" charset="0"/>
              <a:buChar char="•"/>
            </a:pPr>
            <a:r>
              <a:rPr lang="en-US" sz="2200" dirty="0" smtClean="0">
                <a:solidFill>
                  <a:schemeClr val="tx1"/>
                </a:solidFill>
                <a:latin typeface="+mj-lt"/>
                <a:ea typeface="MS PGothic" panose="020B0600070205080204" pitchFamily="34" charset="-128"/>
              </a:rPr>
              <a:t>Shanti was awarded a contract from San Francisco’s Department of Aging and Adult Services to launch a program dedicated to reducing isolation amongst LGBT Seniors in San Francisco regardless of health status. </a:t>
            </a:r>
          </a:p>
          <a:p>
            <a:pPr>
              <a:spcBef>
                <a:spcPts val="600"/>
              </a:spcBef>
              <a:spcAft>
                <a:spcPts val="600"/>
              </a:spcAft>
              <a:buFont typeface="Arial" pitchFamily="34" charset="0"/>
              <a:buChar char="•"/>
            </a:pPr>
            <a:r>
              <a:rPr lang="en-US" sz="2200" dirty="0">
                <a:solidFill>
                  <a:schemeClr val="tx1"/>
                </a:solidFill>
                <a:ea typeface="MS PGothic" panose="020B0600070205080204" pitchFamily="34" charset="-128"/>
              </a:rPr>
              <a:t>Shanti is continuing to create and expand programming and services specifically designed for senior </a:t>
            </a:r>
            <a:r>
              <a:rPr lang="en-US" sz="2200" dirty="0" smtClean="0">
                <a:solidFill>
                  <a:schemeClr val="tx1"/>
                </a:solidFill>
                <a:ea typeface="MS PGothic" panose="020B0600070205080204" pitchFamily="34" charset="-128"/>
              </a:rPr>
              <a:t>clients.</a:t>
            </a:r>
          </a:p>
          <a:p>
            <a:pPr>
              <a:spcBef>
                <a:spcPts val="600"/>
              </a:spcBef>
              <a:spcAft>
                <a:spcPts val="600"/>
              </a:spcAft>
              <a:buFont typeface="Arial" pitchFamily="34" charset="0"/>
              <a:buChar char="•"/>
            </a:pPr>
            <a:r>
              <a:rPr lang="en-US" sz="2200" dirty="0" smtClean="0">
                <a:solidFill>
                  <a:schemeClr val="tx1"/>
                </a:solidFill>
                <a:ea typeface="MS PGothic" panose="020B0600070205080204" pitchFamily="34" charset="-128"/>
              </a:rPr>
              <a:t>Currently </a:t>
            </a:r>
            <a:r>
              <a:rPr lang="en-US" sz="2200" dirty="0">
                <a:solidFill>
                  <a:schemeClr val="tx1"/>
                </a:solidFill>
                <a:ea typeface="MS PGothic" panose="020B0600070205080204" pitchFamily="34" charset="-128"/>
              </a:rPr>
              <a:t>18% of San Francisco residents are over the age of 60.</a:t>
            </a:r>
          </a:p>
          <a:p>
            <a:pPr>
              <a:spcBef>
                <a:spcPts val="600"/>
              </a:spcBef>
              <a:spcAft>
                <a:spcPts val="600"/>
              </a:spcAft>
              <a:buFont typeface="Arial" pitchFamily="34" charset="0"/>
              <a:buChar char="•"/>
            </a:pPr>
            <a:r>
              <a:rPr lang="en-US" sz="2200" dirty="0">
                <a:solidFill>
                  <a:schemeClr val="tx1"/>
                </a:solidFill>
                <a:ea typeface="MS PGothic" panose="020B0600070205080204" pitchFamily="34" charset="-128"/>
              </a:rPr>
              <a:t>21% of San Francisco residents will be over the age of 60 by 2020.</a:t>
            </a:r>
          </a:p>
          <a:p>
            <a:pPr>
              <a:spcBef>
                <a:spcPts val="600"/>
              </a:spcBef>
              <a:spcAft>
                <a:spcPts val="600"/>
              </a:spcAft>
              <a:buFont typeface="Arial" pitchFamily="34" charset="0"/>
              <a:buChar char="•"/>
            </a:pPr>
            <a:endParaRPr lang="en-US" sz="2200" dirty="0" smtClean="0">
              <a:solidFill>
                <a:schemeClr val="tx1"/>
              </a:solidFill>
              <a:latin typeface="+mj-lt"/>
              <a:ea typeface="MS PGothic" panose="020B0600070205080204" pitchFamily="34" charset="-128"/>
            </a:endParaRPr>
          </a:p>
          <a:p>
            <a:pPr marL="0" indent="0">
              <a:spcBef>
                <a:spcPts val="600"/>
              </a:spcBef>
              <a:spcAft>
                <a:spcPts val="600"/>
              </a:spcAft>
              <a:buNone/>
            </a:pPr>
            <a:endParaRPr lang="en-US" sz="2200" dirty="0">
              <a:solidFill>
                <a:schemeClr val="tx1"/>
              </a:solidFill>
              <a:latin typeface="+mj-lt"/>
              <a:ea typeface="MS PGothic" panose="020B0600070205080204" pitchFamily="34" charset="-128"/>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29338" y="1287470"/>
            <a:ext cx="2871788" cy="3806746"/>
          </a:xfrm>
        </p:spPr>
      </p:pic>
      <p:sp>
        <p:nvSpPr>
          <p:cNvPr id="4" name="TextBox 3"/>
          <p:cNvSpPr txBox="1"/>
          <p:nvPr/>
        </p:nvSpPr>
        <p:spPr>
          <a:xfrm>
            <a:off x="-871530" y="5130283"/>
            <a:ext cx="8015281" cy="1138773"/>
          </a:xfrm>
          <a:prstGeom prst="rect">
            <a:avLst/>
          </a:prstGeom>
          <a:noFill/>
        </p:spPr>
        <p:txBody>
          <a:bodyPr wrap="square" rtlCol="0">
            <a:spAutoFit/>
          </a:bodyPr>
          <a:lstStyle/>
          <a:p>
            <a:pPr algn="ctr">
              <a:spcBef>
                <a:spcPts val="600"/>
              </a:spcBef>
              <a:spcAft>
                <a:spcPts val="600"/>
              </a:spcAft>
            </a:pPr>
            <a:r>
              <a:rPr lang="en-US" sz="1600" i="1" dirty="0">
                <a:ea typeface="MS PGothic" panose="020B0600070205080204" pitchFamily="34" charset="-128"/>
              </a:rPr>
              <a:t>For more information about Shanti Project and its programs please contact:</a:t>
            </a:r>
          </a:p>
          <a:p>
            <a:pPr algn="ctr">
              <a:spcBef>
                <a:spcPts val="600"/>
              </a:spcBef>
              <a:spcAft>
                <a:spcPts val="600"/>
              </a:spcAft>
            </a:pPr>
            <a:r>
              <a:rPr lang="en-US" sz="1600" i="1" dirty="0">
                <a:ea typeface="MS PGothic" panose="020B0600070205080204" pitchFamily="34" charset="-128"/>
              </a:rPr>
              <a:t>Deputy Executive Director, Mike Hickey at </a:t>
            </a:r>
            <a:r>
              <a:rPr lang="en-US" sz="1600" i="1" dirty="0">
                <a:ea typeface="MS PGothic" panose="020B0600070205080204" pitchFamily="34" charset="-128"/>
                <a:hlinkClick r:id="rId4"/>
              </a:rPr>
              <a:t>mhickey@shanti.org</a:t>
            </a:r>
            <a:r>
              <a:rPr lang="en-US" sz="1600" i="1" dirty="0">
                <a:ea typeface="MS PGothic" panose="020B0600070205080204" pitchFamily="34" charset="-128"/>
              </a:rPr>
              <a:t> 415-674-4716</a:t>
            </a:r>
          </a:p>
          <a:p>
            <a:pPr algn="ctr">
              <a:spcBef>
                <a:spcPts val="600"/>
              </a:spcBef>
              <a:spcAft>
                <a:spcPts val="600"/>
              </a:spcAft>
            </a:pPr>
            <a:r>
              <a:rPr lang="en-US" sz="1600" i="1" dirty="0">
                <a:ea typeface="MS PGothic" panose="020B0600070205080204" pitchFamily="34" charset="-128"/>
              </a:rPr>
              <a:t>HIV Programs Director, Eric Sutter at </a:t>
            </a:r>
            <a:r>
              <a:rPr lang="en-US" sz="1600" i="1" dirty="0">
                <a:ea typeface="MS PGothic" panose="020B0600070205080204" pitchFamily="34" charset="-128"/>
                <a:hlinkClick r:id="rId5"/>
              </a:rPr>
              <a:t>esutter@shanti.org</a:t>
            </a:r>
            <a:r>
              <a:rPr lang="en-US" sz="1600" i="1" dirty="0">
                <a:ea typeface="MS PGothic" panose="020B0600070205080204" pitchFamily="34" charset="-128"/>
              </a:rPr>
              <a:t> 415-674-4754</a:t>
            </a:r>
          </a:p>
        </p:txBody>
      </p:sp>
    </p:spTree>
    <p:extLst>
      <p:ext uri="{BB962C8B-B14F-4D97-AF65-F5344CB8AC3E}">
        <p14:creationId xmlns:p14="http://schemas.microsoft.com/office/powerpoint/2010/main" val="13824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7315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95400" y="3657599"/>
            <a:ext cx="6553200" cy="1107996"/>
          </a:xfrm>
          <a:prstGeom prst="rect">
            <a:avLst/>
          </a:prstGeom>
          <a:noFill/>
        </p:spPr>
        <p:txBody>
          <a:bodyPr wrap="square" rtlCol="0">
            <a:spAutoFit/>
          </a:bodyPr>
          <a:lstStyle/>
          <a:p>
            <a:pPr algn="ctr" defTabSz="914400"/>
            <a:r>
              <a:rPr lang="en-US" sz="2200" dirty="0" smtClean="0">
                <a:solidFill>
                  <a:prstClr val="black"/>
                </a:solidFill>
                <a:latin typeface="Franklin Gothic Medium" panose="020B0603020102020204" pitchFamily="34" charset="0"/>
              </a:rPr>
              <a:t>A PROGRAM OF SAN FRANCISCO AIDS FOUNDATION</a:t>
            </a:r>
          </a:p>
          <a:p>
            <a:pPr algn="ctr" defTabSz="914400"/>
            <a:r>
              <a:rPr lang="en-US" sz="2200" dirty="0" smtClean="0">
                <a:solidFill>
                  <a:prstClr val="black"/>
                </a:solidFill>
                <a:latin typeface="Franklin Gothic Medium" panose="020B0603020102020204" pitchFamily="34" charset="0"/>
                <a:hlinkClick r:id="rId4"/>
              </a:rPr>
              <a:t>vcrisostomo@sfaf.org</a:t>
            </a:r>
            <a:endParaRPr lang="en-US" sz="2200" dirty="0" smtClean="0">
              <a:solidFill>
                <a:prstClr val="black"/>
              </a:solidFill>
              <a:latin typeface="Franklin Gothic Medium" panose="020B0603020102020204" pitchFamily="34" charset="0"/>
            </a:endParaRPr>
          </a:p>
          <a:p>
            <a:pPr algn="ctr" defTabSz="914400"/>
            <a:r>
              <a:rPr lang="en-US" sz="2200" dirty="0" smtClean="0">
                <a:solidFill>
                  <a:prstClr val="black"/>
                </a:solidFill>
                <a:latin typeface="Franklin Gothic Medium" panose="020B0603020102020204" pitchFamily="34" charset="0"/>
              </a:rPr>
              <a:t>415-217-9128</a:t>
            </a:r>
            <a:endParaRPr lang="en-US" sz="2200" dirty="0">
              <a:solidFill>
                <a:prstClr val="black"/>
              </a:solidFill>
              <a:latin typeface="Franklin Gothic Medium" panose="020B06030201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3739692"/>
            <a:ext cx="266700" cy="266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47800" y="4800600"/>
            <a:ext cx="6400800" cy="584775"/>
          </a:xfrm>
          <a:prstGeom prst="rect">
            <a:avLst/>
          </a:prstGeom>
          <a:noFill/>
        </p:spPr>
        <p:txBody>
          <a:bodyPr wrap="square" rtlCol="0">
            <a:spAutoFit/>
          </a:bodyPr>
          <a:lstStyle/>
          <a:p>
            <a:pPr algn="ctr" defTabSz="914400"/>
            <a:r>
              <a:rPr lang="en-US" dirty="0" smtClean="0">
                <a:solidFill>
                  <a:prstClr val="black"/>
                </a:solidFill>
              </a:rPr>
              <a:t>GETTING TO ZERO</a:t>
            </a:r>
          </a:p>
          <a:p>
            <a:pPr algn="ctr" defTabSz="914400"/>
            <a:r>
              <a:rPr lang="en-US" sz="1400" dirty="0" smtClean="0">
                <a:solidFill>
                  <a:prstClr val="black"/>
                </a:solidFill>
              </a:rPr>
              <a:t>DECEMBER 1, 2016</a:t>
            </a:r>
            <a:endParaRPr lang="en-US" sz="1400" dirty="0">
              <a:solidFill>
                <a:prstClr val="black"/>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609600"/>
            <a:ext cx="7081566"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28384"/>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467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619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609600"/>
            <a:ext cx="6324600" cy="166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43284" y="2743200"/>
            <a:ext cx="7233916" cy="2794611"/>
          </a:xfrm>
          <a:prstGeom prst="rect">
            <a:avLst/>
          </a:prstGeom>
          <a:noFill/>
        </p:spPr>
        <p:txBody>
          <a:bodyPr wrap="square" rtlCol="0">
            <a:spAutoFit/>
          </a:bodyPr>
          <a:lstStyle/>
          <a:p>
            <a:pPr defTabSz="914400">
              <a:lnSpc>
                <a:spcPct val="115000"/>
              </a:lnSpc>
              <a:spcAft>
                <a:spcPts val="1200"/>
              </a:spcAft>
            </a:pPr>
            <a:r>
              <a:rPr lang="en-US" sz="2800" b="1" dirty="0">
                <a:solidFill>
                  <a:prstClr val="black"/>
                </a:solidFill>
                <a:ea typeface="Calibri"/>
                <a:cs typeface="Times New Roman"/>
              </a:rPr>
              <a:t>A Wellness Network for Gay/Bi/Trans Men 50 Years &amp; Older who identify as:</a:t>
            </a:r>
          </a:p>
          <a:p>
            <a:pPr marL="688975" indent="-342900" defTabSz="914400">
              <a:lnSpc>
                <a:spcPct val="115000"/>
              </a:lnSpc>
              <a:buFont typeface="Arial" panose="020B0604020202020204" pitchFamily="34" charset="0"/>
              <a:buChar char="•"/>
            </a:pPr>
            <a:r>
              <a:rPr lang="en-US" sz="2200" dirty="0">
                <a:solidFill>
                  <a:prstClr val="black"/>
                </a:solidFill>
                <a:ea typeface="Calibri"/>
                <a:cs typeface="Times New Roman"/>
              </a:rPr>
              <a:t>Long-Term Survivors of the AIDS Epidemic</a:t>
            </a:r>
          </a:p>
          <a:p>
            <a:pPr marL="688975" indent="-342900" defTabSz="914400">
              <a:lnSpc>
                <a:spcPct val="115000"/>
              </a:lnSpc>
              <a:buFont typeface="Arial" panose="020B0604020202020204" pitchFamily="34" charset="0"/>
              <a:buChar char="•"/>
            </a:pPr>
            <a:r>
              <a:rPr lang="en-US" sz="2200" dirty="0">
                <a:solidFill>
                  <a:prstClr val="black"/>
                </a:solidFill>
                <a:ea typeface="Calibri"/>
                <a:cs typeface="Times New Roman"/>
              </a:rPr>
              <a:t>Either HIV+ or HIV- </a:t>
            </a:r>
          </a:p>
          <a:p>
            <a:pPr marL="688975" indent="-342900" defTabSz="914400">
              <a:lnSpc>
                <a:spcPct val="115000"/>
              </a:lnSpc>
              <a:buFont typeface="Arial" panose="020B0604020202020204" pitchFamily="34" charset="0"/>
              <a:buChar char="•"/>
            </a:pPr>
            <a:r>
              <a:rPr lang="en-US" sz="2200" dirty="0">
                <a:solidFill>
                  <a:prstClr val="black"/>
                </a:solidFill>
                <a:ea typeface="Calibri"/>
                <a:cs typeface="Times New Roman"/>
              </a:rPr>
              <a:t>Newly-Diagnosed with HIV.</a:t>
            </a:r>
          </a:p>
          <a:p>
            <a:pPr marL="688975" indent="-342900" defTabSz="914400">
              <a:lnSpc>
                <a:spcPct val="115000"/>
              </a:lnSpc>
              <a:buFont typeface="Arial" panose="020B0604020202020204" pitchFamily="34" charset="0"/>
              <a:buChar char="•"/>
            </a:pPr>
            <a:r>
              <a:rPr lang="en-US" sz="2200" dirty="0">
                <a:solidFill>
                  <a:prstClr val="black"/>
                </a:solidFill>
                <a:ea typeface="Calibri"/>
                <a:cs typeface="Times New Roman"/>
              </a:rPr>
              <a:t>Isolated in Our Community</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419600"/>
            <a:ext cx="1943100" cy="1457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284" y="457200"/>
            <a:ext cx="6700516" cy="181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02943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xmlns:mv="urn:schemas-microsoft-com:mac:vml">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750"/>
                                        <p:tgtEl>
                                          <p:spTgt spid="6">
                                            <p:txEl>
                                              <p:pRg st="1" end="1"/>
                                            </p:txEl>
                                          </p:spTgt>
                                        </p:tgtEl>
                                      </p:cBhvr>
                                    </p:animEffect>
                                    <p:anim calcmode="lin" valueType="num">
                                      <p:cBhvr>
                                        <p:cTn id="13"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750"/>
                                        <p:tgtEl>
                                          <p:spTgt spid="6">
                                            <p:txEl>
                                              <p:pRg st="2" end="2"/>
                                            </p:txEl>
                                          </p:spTgt>
                                        </p:tgtEl>
                                      </p:cBhvr>
                                    </p:animEffect>
                                    <p:anim calcmode="lin" valueType="num">
                                      <p:cBhvr>
                                        <p:cTn id="20"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7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750"/>
                                        <p:tgtEl>
                                          <p:spTgt spid="6">
                                            <p:txEl>
                                              <p:pRg st="3" end="3"/>
                                            </p:txEl>
                                          </p:spTgt>
                                        </p:tgtEl>
                                      </p:cBhvr>
                                    </p:animEffect>
                                    <p:anim calcmode="lin" valueType="num">
                                      <p:cBhvr>
                                        <p:cTn id="27"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75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750"/>
                                        <p:tgtEl>
                                          <p:spTgt spid="6">
                                            <p:txEl>
                                              <p:pRg st="4" end="4"/>
                                            </p:txEl>
                                          </p:spTgt>
                                        </p:tgtEl>
                                      </p:cBhvr>
                                    </p:animEffect>
                                    <p:anim calcmode="lin" valueType="num">
                                      <p:cBhvr>
                                        <p:cTn id="34" dur="7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7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1976" y="4341674"/>
            <a:ext cx="6897624" cy="1754326"/>
          </a:xfrm>
          <a:prstGeom prst="rect">
            <a:avLst/>
          </a:prstGeom>
        </p:spPr>
        <p:txBody>
          <a:bodyPr wrap="square">
            <a:spAutoFit/>
          </a:bodyPr>
          <a:lstStyle/>
          <a:p>
            <a:pPr marL="342900" indent="-342900" defTabSz="914400">
              <a:spcBef>
                <a:spcPts val="1200"/>
              </a:spcBef>
              <a:buFont typeface="Arial" panose="020B0604020202020204" pitchFamily="34" charset="0"/>
              <a:buChar char="•"/>
            </a:pPr>
            <a:r>
              <a:rPr lang="en-US" sz="2200" dirty="0" smtClean="0">
                <a:solidFill>
                  <a:prstClr val="black"/>
                </a:solidFill>
              </a:rPr>
              <a:t>to </a:t>
            </a:r>
            <a:r>
              <a:rPr lang="en-US" sz="2200" dirty="0">
                <a:solidFill>
                  <a:prstClr val="black"/>
                </a:solidFill>
              </a:rPr>
              <a:t>improve their own well-being as older </a:t>
            </a:r>
            <a:r>
              <a:rPr lang="en-US" sz="2200" dirty="0" smtClean="0">
                <a:solidFill>
                  <a:prstClr val="black"/>
                </a:solidFill>
              </a:rPr>
              <a:t>gay, bi, or trans men </a:t>
            </a:r>
          </a:p>
          <a:p>
            <a:pPr marL="342900" indent="-342900" defTabSz="914400">
              <a:spcBef>
                <a:spcPts val="1200"/>
              </a:spcBef>
              <a:buFont typeface="Arial" panose="020B0604020202020204" pitchFamily="34" charset="0"/>
              <a:buChar char="•"/>
            </a:pPr>
            <a:r>
              <a:rPr lang="en-US" sz="2200" dirty="0" smtClean="0">
                <a:solidFill>
                  <a:prstClr val="black"/>
                </a:solidFill>
              </a:rPr>
              <a:t>to </a:t>
            </a:r>
            <a:r>
              <a:rPr lang="en-US" sz="2200" dirty="0">
                <a:solidFill>
                  <a:prstClr val="black"/>
                </a:solidFill>
              </a:rPr>
              <a:t>provide a helping hand to their </a:t>
            </a:r>
            <a:r>
              <a:rPr lang="en-US" sz="2200" dirty="0" smtClean="0">
                <a:solidFill>
                  <a:prstClr val="black"/>
                </a:solidFill>
              </a:rPr>
              <a:t>peers</a:t>
            </a:r>
          </a:p>
          <a:p>
            <a:pPr marL="342900" indent="-342900" defTabSz="914400">
              <a:spcBef>
                <a:spcPts val="1200"/>
              </a:spcBef>
              <a:buFont typeface="Arial" panose="020B0604020202020204" pitchFamily="34" charset="0"/>
              <a:buChar char="•"/>
            </a:pPr>
            <a:r>
              <a:rPr lang="en-US" sz="2200" dirty="0" smtClean="0">
                <a:solidFill>
                  <a:prstClr val="black"/>
                </a:solidFill>
              </a:rPr>
              <a:t>to </a:t>
            </a:r>
            <a:r>
              <a:rPr lang="en-US" sz="2200" dirty="0">
                <a:solidFill>
                  <a:prstClr val="black"/>
                </a:solidFill>
              </a:rPr>
              <a:t>contribute to enhancing their </a:t>
            </a:r>
            <a:r>
              <a:rPr lang="en-US" sz="2200" dirty="0" smtClean="0">
                <a:solidFill>
                  <a:prstClr val="black"/>
                </a:solidFill>
              </a:rPr>
              <a:t>community</a:t>
            </a:r>
            <a:endParaRPr lang="en-US" sz="2200" dirty="0">
              <a:solidFill>
                <a:prstClr val="black"/>
              </a:solidFill>
            </a:endParaRPr>
          </a:p>
        </p:txBody>
      </p:sp>
      <p:sp>
        <p:nvSpPr>
          <p:cNvPr id="8" name="TextBox 7"/>
          <p:cNvSpPr txBox="1"/>
          <p:nvPr/>
        </p:nvSpPr>
        <p:spPr>
          <a:xfrm>
            <a:off x="1066800" y="609600"/>
            <a:ext cx="7010400" cy="1384995"/>
          </a:xfrm>
          <a:prstGeom prst="rect">
            <a:avLst/>
          </a:prstGeom>
          <a:noFill/>
        </p:spPr>
        <p:txBody>
          <a:bodyPr wrap="square" rtlCol="0">
            <a:spAutoFit/>
          </a:bodyPr>
          <a:lstStyle/>
          <a:p>
            <a:pPr defTabSz="914400">
              <a:spcBef>
                <a:spcPct val="20000"/>
              </a:spcBef>
            </a:pPr>
            <a:r>
              <a:rPr lang="en-US" sz="2800" b="1" dirty="0">
                <a:solidFill>
                  <a:prstClr val="black"/>
                </a:solidFill>
              </a:rPr>
              <a:t>There are five program components that provide a “menu of opportunities” for members: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94595"/>
            <a:ext cx="3619500" cy="2038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29077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7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7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7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8175" y="616952"/>
            <a:ext cx="6726382" cy="523220"/>
          </a:xfrm>
          <a:prstGeom prst="rect">
            <a:avLst/>
          </a:prstGeom>
          <a:noFill/>
        </p:spPr>
        <p:txBody>
          <a:bodyPr wrap="square" rtlCol="0">
            <a:spAutoFit/>
          </a:bodyPr>
          <a:lstStyle/>
          <a:p>
            <a:pPr defTabSz="914400"/>
            <a:r>
              <a:rPr lang="en-US" sz="2800" b="1" dirty="0" smtClean="0">
                <a:solidFill>
                  <a:prstClr val="black"/>
                </a:solidFill>
              </a:rPr>
              <a:t>Menu of Opportunities</a:t>
            </a:r>
            <a:endParaRPr lang="en-US" sz="2800" b="1" dirty="0">
              <a:solidFill>
                <a:prstClr val="black"/>
              </a:solidFill>
            </a:endParaRPr>
          </a:p>
        </p:txBody>
      </p:sp>
      <p:sp>
        <p:nvSpPr>
          <p:cNvPr id="6" name="TextBox 5"/>
          <p:cNvSpPr txBox="1"/>
          <p:nvPr/>
        </p:nvSpPr>
        <p:spPr>
          <a:xfrm>
            <a:off x="1143000" y="1447800"/>
            <a:ext cx="6858000" cy="4176528"/>
          </a:xfrm>
          <a:prstGeom prst="rect">
            <a:avLst/>
          </a:prstGeom>
          <a:noFill/>
        </p:spPr>
        <p:txBody>
          <a:bodyPr wrap="square" rtlCol="0">
            <a:spAutoFit/>
          </a:bodyPr>
          <a:lstStyle/>
          <a:p>
            <a:pPr marL="285750" indent="-285750" defTabSz="914400">
              <a:lnSpc>
                <a:spcPct val="115000"/>
              </a:lnSpc>
              <a:spcBef>
                <a:spcPts val="800"/>
              </a:spcBef>
              <a:buFont typeface="Arial" panose="020B0604020202020204" pitchFamily="34" charset="0"/>
              <a:buChar char="•"/>
            </a:pPr>
            <a:r>
              <a:rPr lang="en-US" dirty="0">
                <a:solidFill>
                  <a:prstClr val="black"/>
                </a:solidFill>
                <a:latin typeface="Calibri"/>
                <a:ea typeface="Calibri"/>
                <a:cs typeface="Times New Roman"/>
              </a:rPr>
              <a:t> </a:t>
            </a:r>
            <a:r>
              <a:rPr lang="en-US" sz="2800" b="1" dirty="0">
                <a:solidFill>
                  <a:prstClr val="black"/>
                </a:solidFill>
                <a:ea typeface="Calibri"/>
                <a:cs typeface="Times New Roman"/>
              </a:rPr>
              <a:t>Share and Support: SAS </a:t>
            </a:r>
            <a:r>
              <a:rPr lang="en-US" sz="2800" b="1" dirty="0" smtClean="0">
                <a:solidFill>
                  <a:prstClr val="black"/>
                </a:solidFill>
                <a:ea typeface="Calibri"/>
                <a:cs typeface="Times New Roman"/>
              </a:rPr>
              <a:t>Groups</a:t>
            </a:r>
          </a:p>
          <a:p>
            <a:pPr marL="285750" indent="-285750" defTabSz="914400">
              <a:lnSpc>
                <a:spcPct val="115000"/>
              </a:lnSpc>
              <a:spcBef>
                <a:spcPts val="800"/>
              </a:spcBef>
              <a:buFont typeface="Arial" panose="020B0604020202020204" pitchFamily="34" charset="0"/>
              <a:buChar char="•"/>
            </a:pPr>
            <a:r>
              <a:rPr lang="en-US" sz="2800" b="1" dirty="0" smtClean="0">
                <a:solidFill>
                  <a:prstClr val="black"/>
                </a:solidFill>
                <a:ea typeface="Calibri"/>
                <a:cs typeface="Times New Roman"/>
              </a:rPr>
              <a:t>Making A Difference (MAD Projects)</a:t>
            </a:r>
          </a:p>
          <a:p>
            <a:pPr marL="285750" indent="-285750" defTabSz="914400">
              <a:lnSpc>
                <a:spcPct val="115000"/>
              </a:lnSpc>
              <a:spcBef>
                <a:spcPts val="800"/>
              </a:spcBef>
              <a:buFont typeface="Arial" panose="020B0604020202020204" pitchFamily="34" charset="0"/>
              <a:buChar char="•"/>
            </a:pPr>
            <a:r>
              <a:rPr lang="en-US" sz="2800" b="1" dirty="0" smtClean="0">
                <a:solidFill>
                  <a:prstClr val="black"/>
                </a:solidFill>
                <a:ea typeface="Calibri"/>
                <a:cs typeface="Times New Roman"/>
              </a:rPr>
              <a:t>Connecting: Social Events &amp; Activities</a:t>
            </a:r>
          </a:p>
          <a:p>
            <a:pPr marL="285750" indent="-285750" defTabSz="914400">
              <a:lnSpc>
                <a:spcPct val="115000"/>
              </a:lnSpc>
              <a:spcBef>
                <a:spcPts val="800"/>
              </a:spcBef>
              <a:buFont typeface="Arial" panose="020B0604020202020204" pitchFamily="34" charset="0"/>
              <a:buChar char="•"/>
            </a:pPr>
            <a:r>
              <a:rPr lang="en-US" sz="2800" b="1" dirty="0" smtClean="0">
                <a:solidFill>
                  <a:prstClr val="black"/>
                </a:solidFill>
                <a:ea typeface="Calibri"/>
                <a:cs typeface="Times New Roman"/>
              </a:rPr>
              <a:t>Wellness Coaching:  How Am I Doing?</a:t>
            </a:r>
          </a:p>
          <a:p>
            <a:pPr marL="285750" indent="-285750" defTabSz="914400">
              <a:lnSpc>
                <a:spcPct val="115000"/>
              </a:lnSpc>
              <a:spcBef>
                <a:spcPts val="800"/>
              </a:spcBef>
              <a:buFont typeface="Arial" panose="020B0604020202020204" pitchFamily="34" charset="0"/>
              <a:buChar char="•"/>
            </a:pPr>
            <a:r>
              <a:rPr lang="en-US" sz="2800" b="1" dirty="0" smtClean="0">
                <a:solidFill>
                  <a:prstClr val="black"/>
                </a:solidFill>
                <a:ea typeface="Calibri"/>
                <a:cs typeface="Times New Roman"/>
              </a:rPr>
              <a:t>Wellness Advocates:  Peer Support</a:t>
            </a:r>
          </a:p>
          <a:p>
            <a:pPr marL="285750" indent="-285750" defTabSz="914400">
              <a:lnSpc>
                <a:spcPct val="115000"/>
              </a:lnSpc>
              <a:spcBef>
                <a:spcPts val="800"/>
              </a:spcBef>
              <a:buFont typeface="Arial" panose="020B0604020202020204" pitchFamily="34" charset="0"/>
              <a:buChar char="•"/>
            </a:pPr>
            <a:endParaRPr lang="en-US" sz="2800" b="1" dirty="0" smtClean="0">
              <a:solidFill>
                <a:prstClr val="black"/>
              </a:solidFill>
              <a:ea typeface="Calibri"/>
              <a:cs typeface="Times New Roman"/>
            </a:endParaRPr>
          </a:p>
          <a:p>
            <a:pPr marL="285750" indent="-285750" defTabSz="914400">
              <a:lnSpc>
                <a:spcPct val="115000"/>
              </a:lnSpc>
              <a:spcBef>
                <a:spcPts val="800"/>
              </a:spcBef>
              <a:buFont typeface="Arial" panose="020B0604020202020204" pitchFamily="34" charset="0"/>
              <a:buChar char="•"/>
            </a:pPr>
            <a:endParaRPr lang="en-US" sz="2800" dirty="0">
              <a:solidFill>
                <a:prstClr val="black"/>
              </a:solidFill>
              <a:ea typeface="Calibri"/>
              <a:cs typeface="Times New Roman"/>
            </a:endParaRPr>
          </a:p>
        </p:txBody>
      </p:sp>
    </p:spTree>
    <p:extLst>
      <p:ext uri="{BB962C8B-B14F-4D97-AF65-F5344CB8AC3E}">
        <p14:creationId xmlns:p14="http://schemas.microsoft.com/office/powerpoint/2010/main" val="1960072361"/>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95255" y="150821"/>
            <a:ext cx="8920161" cy="1260475"/>
          </a:xfrm>
          <a:solidFill>
            <a:srgbClr val="0033CC"/>
          </a:solidFill>
        </p:spPr>
        <p:txBody>
          <a:bodyPr/>
          <a:lstStyle/>
          <a:p>
            <a:r>
              <a:rPr lang="en-US" dirty="0">
                <a:solidFill>
                  <a:schemeClr val="bg1"/>
                </a:solidFill>
                <a:latin typeface="Arial" charset="0"/>
              </a:rPr>
              <a:t>Agenda</a:t>
            </a:r>
          </a:p>
        </p:txBody>
      </p:sp>
      <p:sp>
        <p:nvSpPr>
          <p:cNvPr id="18435" name="Content Placeholder 2"/>
          <p:cNvSpPr>
            <a:spLocks noGrp="1"/>
          </p:cNvSpPr>
          <p:nvPr>
            <p:ph idx="1"/>
          </p:nvPr>
        </p:nvSpPr>
        <p:spPr>
          <a:xfrm>
            <a:off x="595313" y="1532211"/>
            <a:ext cx="8229600" cy="4572000"/>
          </a:xfrm>
        </p:spPr>
        <p:txBody>
          <a:bodyPr>
            <a:normAutofit/>
          </a:bodyPr>
          <a:lstStyle/>
          <a:p>
            <a:pPr marL="514350" indent="-514350">
              <a:buFont typeface="+mj-lt"/>
              <a:buAutoNum type="arabicPeriod"/>
              <a:defRPr/>
            </a:pPr>
            <a:r>
              <a:rPr lang="en-US" altLang="en-US" sz="3600" dirty="0" smtClean="0"/>
              <a:t>Welcome  and San Francisco Numbers – Barbara Garcia</a:t>
            </a:r>
            <a:endParaRPr lang="en-US" altLang="en-US" sz="3600" dirty="0"/>
          </a:p>
          <a:p>
            <a:pPr marL="514350" indent="-514350">
              <a:buFont typeface="+mj-lt"/>
              <a:buAutoNum type="arabicPeriod"/>
              <a:defRPr/>
            </a:pPr>
            <a:r>
              <a:rPr lang="en-US" altLang="en-US" sz="3600" dirty="0" smtClean="0"/>
              <a:t>Getting </a:t>
            </a:r>
            <a:r>
              <a:rPr lang="en-US" altLang="en-US" sz="3600" dirty="0"/>
              <a:t>to Zero </a:t>
            </a:r>
            <a:r>
              <a:rPr lang="en-US" altLang="en-US" sz="3600" dirty="0" smtClean="0"/>
              <a:t>Consortium and Acknowledgments  </a:t>
            </a:r>
          </a:p>
          <a:p>
            <a:pPr marL="514350" indent="-514350">
              <a:buFont typeface="+mj-lt"/>
              <a:buAutoNum type="arabicPeriod"/>
              <a:defRPr/>
            </a:pPr>
            <a:r>
              <a:rPr lang="en-US" altLang="en-US" sz="3600" dirty="0" smtClean="0"/>
              <a:t>Committee Chair Panel &amp; Discussion</a:t>
            </a:r>
          </a:p>
          <a:p>
            <a:pPr marL="514350" indent="-514350">
              <a:buFont typeface="+mj-lt"/>
              <a:buAutoNum type="arabicPeriod"/>
              <a:defRPr/>
            </a:pPr>
            <a:r>
              <a:rPr lang="en-US" altLang="en-US" sz="3600" dirty="0" smtClean="0"/>
              <a:t>Panel Presentation &amp; Discussion: HIV &amp; Aging</a:t>
            </a:r>
          </a:p>
        </p:txBody>
      </p:sp>
    </p:spTree>
    <p:extLst>
      <p:ext uri="{BB962C8B-B14F-4D97-AF65-F5344CB8AC3E}">
        <p14:creationId xmlns:p14="http://schemas.microsoft.com/office/powerpoint/2010/main" val="36704141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7418" y="609600"/>
            <a:ext cx="6726382" cy="523220"/>
          </a:xfrm>
          <a:prstGeom prst="rect">
            <a:avLst/>
          </a:prstGeom>
          <a:noFill/>
        </p:spPr>
        <p:txBody>
          <a:bodyPr wrap="square" rtlCol="0">
            <a:spAutoFit/>
          </a:bodyPr>
          <a:lstStyle/>
          <a:p>
            <a:pPr defTabSz="914400"/>
            <a:r>
              <a:rPr lang="en-US" sz="2800" b="1" dirty="0" smtClean="0">
                <a:solidFill>
                  <a:prstClr val="black"/>
                </a:solidFill>
              </a:rPr>
              <a:t>WHERE DO WE GO FROM HERE?</a:t>
            </a:r>
            <a:endParaRPr lang="en-US" sz="2800" b="1" dirty="0">
              <a:solidFill>
                <a:prstClr val="black"/>
              </a:solidFill>
            </a:endParaRPr>
          </a:p>
        </p:txBody>
      </p:sp>
      <p:sp>
        <p:nvSpPr>
          <p:cNvPr id="6" name="TextBox 5"/>
          <p:cNvSpPr txBox="1"/>
          <p:nvPr/>
        </p:nvSpPr>
        <p:spPr>
          <a:xfrm>
            <a:off x="1143000" y="1295400"/>
            <a:ext cx="7086600" cy="4736681"/>
          </a:xfrm>
          <a:prstGeom prst="rect">
            <a:avLst/>
          </a:prstGeom>
          <a:noFill/>
        </p:spPr>
        <p:txBody>
          <a:bodyPr wrap="square" rtlCol="0">
            <a:spAutoFit/>
          </a:bodyPr>
          <a:lstStyle/>
          <a:p>
            <a:pPr defTabSz="914400">
              <a:lnSpc>
                <a:spcPct val="115000"/>
              </a:lnSpc>
              <a:spcBef>
                <a:spcPts val="800"/>
              </a:spcBef>
            </a:pPr>
            <a:r>
              <a:rPr lang="en-US" dirty="0" smtClean="0">
                <a:solidFill>
                  <a:prstClr val="black"/>
                </a:solidFill>
                <a:latin typeface="Calibri"/>
                <a:ea typeface="Calibri"/>
                <a:cs typeface="Times New Roman"/>
              </a:rPr>
              <a:t> </a:t>
            </a:r>
            <a:r>
              <a:rPr lang="en-US" sz="2400" b="1" dirty="0" smtClean="0">
                <a:solidFill>
                  <a:prstClr val="black"/>
                </a:solidFill>
                <a:ea typeface="Calibri"/>
                <a:cs typeface="Times New Roman"/>
              </a:rPr>
              <a:t>What’s Working…</a:t>
            </a:r>
            <a:endParaRPr lang="en-US" sz="2400" dirty="0">
              <a:solidFill>
                <a:prstClr val="black"/>
              </a:solidFill>
              <a:ea typeface="Calibri"/>
              <a:cs typeface="Times New Roman"/>
            </a:endParaRPr>
          </a:p>
          <a:p>
            <a:pPr marL="914400" lvl="1" indent="-457200" defTabSz="914400">
              <a:lnSpc>
                <a:spcPct val="115000"/>
              </a:lnSpc>
              <a:spcAft>
                <a:spcPts val="1200"/>
              </a:spcAft>
              <a:buFont typeface="Arial" panose="020B0604020202020204" pitchFamily="34" charset="0"/>
              <a:buChar char="•"/>
            </a:pPr>
            <a:r>
              <a:rPr lang="en-US" b="1" dirty="0" smtClean="0">
                <a:solidFill>
                  <a:prstClr val="black"/>
                </a:solidFill>
                <a:ea typeface="Calibri"/>
                <a:cs typeface="Times New Roman"/>
              </a:rPr>
              <a:t>EXPANDING </a:t>
            </a:r>
            <a:r>
              <a:rPr lang="en-US" b="1" dirty="0">
                <a:solidFill>
                  <a:prstClr val="black"/>
                </a:solidFill>
                <a:ea typeface="Calibri"/>
                <a:cs typeface="Times New Roman"/>
              </a:rPr>
              <a:t>OUR </a:t>
            </a:r>
            <a:r>
              <a:rPr lang="en-US" b="1" dirty="0" smtClean="0">
                <a:solidFill>
                  <a:prstClr val="black"/>
                </a:solidFill>
                <a:ea typeface="Calibri"/>
                <a:cs typeface="Times New Roman"/>
              </a:rPr>
              <a:t>CONNECTIONS through SFAF program partnerships: </a:t>
            </a:r>
            <a:r>
              <a:rPr lang="en-US" dirty="0" smtClean="0">
                <a:solidFill>
                  <a:prstClr val="black"/>
                </a:solidFill>
                <a:ea typeface="Calibri"/>
                <a:cs typeface="Times New Roman"/>
              </a:rPr>
              <a:t>Bridge Men &amp; </a:t>
            </a:r>
            <a:r>
              <a:rPr lang="en-US" dirty="0">
                <a:solidFill>
                  <a:prstClr val="black"/>
                </a:solidFill>
                <a:ea typeface="Calibri"/>
                <a:cs typeface="Times New Roman"/>
              </a:rPr>
              <a:t>Positive </a:t>
            </a:r>
            <a:r>
              <a:rPr lang="en-US" dirty="0" smtClean="0">
                <a:solidFill>
                  <a:prstClr val="black"/>
                </a:solidFill>
                <a:ea typeface="Calibri"/>
                <a:cs typeface="Times New Roman"/>
              </a:rPr>
              <a:t>Force</a:t>
            </a:r>
            <a:endParaRPr lang="en-US" dirty="0">
              <a:solidFill>
                <a:prstClr val="black"/>
              </a:solidFill>
              <a:ea typeface="Calibri"/>
              <a:cs typeface="Times New Roman"/>
            </a:endParaRPr>
          </a:p>
          <a:p>
            <a:pPr marL="914400" lvl="1" indent="-457200" defTabSz="914400">
              <a:lnSpc>
                <a:spcPct val="115000"/>
              </a:lnSpc>
              <a:spcAft>
                <a:spcPts val="1200"/>
              </a:spcAft>
              <a:buFont typeface="Arial" panose="020B0604020202020204" pitchFamily="34" charset="0"/>
              <a:buChar char="•"/>
            </a:pPr>
            <a:r>
              <a:rPr lang="en-US" b="1" dirty="0" smtClean="0">
                <a:solidFill>
                  <a:prstClr val="black"/>
                </a:solidFill>
                <a:ea typeface="Calibri"/>
                <a:cs typeface="Times New Roman"/>
              </a:rPr>
              <a:t>ADVOCATING FOR OUR NEEDS (Housing</a:t>
            </a:r>
            <a:r>
              <a:rPr lang="en-US" b="1" dirty="0">
                <a:solidFill>
                  <a:prstClr val="black"/>
                </a:solidFill>
                <a:ea typeface="Calibri"/>
                <a:cs typeface="Times New Roman"/>
              </a:rPr>
              <a:t>, Income, Wellness/Treatment)</a:t>
            </a:r>
          </a:p>
          <a:p>
            <a:pPr marL="914400" lvl="1" indent="-457200" defTabSz="914400">
              <a:lnSpc>
                <a:spcPct val="115000"/>
              </a:lnSpc>
              <a:spcAft>
                <a:spcPts val="1200"/>
              </a:spcAft>
              <a:buFont typeface="Arial" panose="020B0604020202020204" pitchFamily="34" charset="0"/>
              <a:buChar char="•"/>
            </a:pPr>
            <a:r>
              <a:rPr lang="en-US" b="1" dirty="0" smtClean="0">
                <a:solidFill>
                  <a:prstClr val="black"/>
                </a:solidFill>
                <a:ea typeface="Calibri"/>
                <a:cs typeface="Times New Roman"/>
              </a:rPr>
              <a:t>REDUCING ISOLATION</a:t>
            </a:r>
          </a:p>
          <a:p>
            <a:pPr marL="914400" lvl="1" indent="-457200" defTabSz="914400">
              <a:lnSpc>
                <a:spcPct val="115000"/>
              </a:lnSpc>
              <a:spcAft>
                <a:spcPts val="1200"/>
              </a:spcAft>
              <a:buFont typeface="Arial" panose="020B0604020202020204" pitchFamily="34" charset="0"/>
              <a:buChar char="•"/>
            </a:pPr>
            <a:r>
              <a:rPr lang="en-US" b="1" dirty="0" smtClean="0">
                <a:solidFill>
                  <a:prstClr val="black"/>
                </a:solidFill>
                <a:ea typeface="Calibri"/>
                <a:cs typeface="Times New Roman"/>
              </a:rPr>
              <a:t>EMPLOYMENT/INCOME SUPPLEMENTATION</a:t>
            </a:r>
            <a:endParaRPr lang="en-US" dirty="0">
              <a:solidFill>
                <a:prstClr val="black"/>
              </a:solidFill>
              <a:ea typeface="Calibri"/>
              <a:cs typeface="Times New Roman"/>
            </a:endParaRPr>
          </a:p>
          <a:p>
            <a:pPr marL="914400" lvl="1" indent="-457200" defTabSz="914400">
              <a:spcAft>
                <a:spcPts val="1200"/>
              </a:spcAft>
              <a:buFont typeface="Arial" panose="020B0604020202020204" pitchFamily="34" charset="0"/>
              <a:buChar char="•"/>
            </a:pPr>
            <a:r>
              <a:rPr lang="en-US" b="1" cap="all" dirty="0" smtClean="0">
                <a:solidFill>
                  <a:prstClr val="black"/>
                </a:solidFill>
                <a:ea typeface="Calibri"/>
                <a:cs typeface="Times New Roman"/>
              </a:rPr>
              <a:t>Planning – “</a:t>
            </a:r>
            <a:r>
              <a:rPr lang="en-US" dirty="0">
                <a:solidFill>
                  <a:prstClr val="black"/>
                </a:solidFill>
                <a:ea typeface="Calibri"/>
                <a:cs typeface="Times New Roman"/>
              </a:rPr>
              <a:t>Come What May</a:t>
            </a:r>
            <a:r>
              <a:rPr lang="en-US" dirty="0" smtClean="0">
                <a:solidFill>
                  <a:prstClr val="black"/>
                </a:solidFill>
                <a:ea typeface="Calibri"/>
                <a:cs typeface="Times New Roman"/>
              </a:rPr>
              <a:t>…”</a:t>
            </a:r>
          </a:p>
          <a:p>
            <a:pPr marL="914400" lvl="1" indent="-457200" defTabSz="914400">
              <a:spcAft>
                <a:spcPts val="1200"/>
              </a:spcAft>
              <a:buFont typeface="Arial" panose="020B0604020202020204" pitchFamily="34" charset="0"/>
              <a:buChar char="•"/>
            </a:pPr>
            <a:r>
              <a:rPr lang="en-US" b="1" dirty="0" smtClean="0">
                <a:solidFill>
                  <a:prstClr val="black"/>
                </a:solidFill>
                <a:ea typeface="Calibri"/>
                <a:cs typeface="Times New Roman"/>
              </a:rPr>
              <a:t>ENVISIONING </a:t>
            </a:r>
            <a:r>
              <a:rPr lang="en-US" dirty="0">
                <a:solidFill>
                  <a:prstClr val="black"/>
                </a:solidFill>
                <a:ea typeface="Calibri"/>
                <a:cs typeface="Times New Roman"/>
              </a:rPr>
              <a:t>the Future We Create by the </a:t>
            </a:r>
            <a:r>
              <a:rPr lang="en-US" b="1" dirty="0">
                <a:solidFill>
                  <a:prstClr val="black"/>
                </a:solidFill>
                <a:ea typeface="Calibri"/>
                <a:cs typeface="Times New Roman"/>
              </a:rPr>
              <a:t>CHOICES</a:t>
            </a:r>
            <a:r>
              <a:rPr lang="en-US" dirty="0">
                <a:solidFill>
                  <a:prstClr val="black"/>
                </a:solidFill>
                <a:ea typeface="Calibri"/>
                <a:cs typeface="Times New Roman"/>
              </a:rPr>
              <a:t> we make </a:t>
            </a:r>
            <a:r>
              <a:rPr lang="en-US" dirty="0" smtClean="0">
                <a:solidFill>
                  <a:prstClr val="black"/>
                </a:solidFill>
                <a:ea typeface="Calibri"/>
                <a:cs typeface="Times New Roman"/>
              </a:rPr>
              <a:t>today</a:t>
            </a:r>
          </a:p>
          <a:p>
            <a:pPr marL="914400" lvl="1" indent="-457200" defTabSz="914400">
              <a:spcAft>
                <a:spcPts val="1200"/>
              </a:spcAft>
              <a:buFont typeface="Arial" panose="020B0604020202020204" pitchFamily="34" charset="0"/>
              <a:buChar char="•"/>
            </a:pPr>
            <a:r>
              <a:rPr lang="en-US" b="1" dirty="0" smtClean="0">
                <a:solidFill>
                  <a:prstClr val="black"/>
                </a:solidFill>
                <a:ea typeface="Calibri"/>
                <a:cs typeface="Times New Roman"/>
              </a:rPr>
              <a:t>FINDING MEANING &amp; PURPOSE BEYOND PRESENT CIRCUMSTANCES</a:t>
            </a:r>
            <a:endParaRPr lang="en-US" b="1" dirty="0">
              <a:solidFill>
                <a:prstClr val="black"/>
              </a:solidFill>
              <a:ea typeface="Calibri"/>
              <a:cs typeface="Times New Roman"/>
            </a:endParaRPr>
          </a:p>
        </p:txBody>
      </p:sp>
    </p:spTree>
    <p:extLst>
      <p:ext uri="{BB962C8B-B14F-4D97-AF65-F5344CB8AC3E}">
        <p14:creationId xmlns:p14="http://schemas.microsoft.com/office/powerpoint/2010/main" val="1860740409"/>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4876800" cy="461665"/>
          </a:xfrm>
          <a:prstGeom prst="rect">
            <a:avLst/>
          </a:prstGeom>
          <a:noFill/>
        </p:spPr>
        <p:txBody>
          <a:bodyPr wrap="square" rtlCol="0">
            <a:spAutoFit/>
          </a:bodyPr>
          <a:lstStyle/>
          <a:p>
            <a:pPr defTabSz="914400"/>
            <a:r>
              <a:rPr lang="en-US" sz="2400" u="sng" dirty="0" smtClean="0">
                <a:solidFill>
                  <a:prstClr val="black"/>
                </a:solidFill>
              </a:rPr>
              <a:t>References</a:t>
            </a:r>
            <a:endParaRPr lang="en-US" sz="2400" u="sng" dirty="0">
              <a:solidFill>
                <a:prstClr val="black"/>
              </a:solidFill>
            </a:endParaRPr>
          </a:p>
        </p:txBody>
      </p:sp>
      <p:sp>
        <p:nvSpPr>
          <p:cNvPr id="6" name="TextBox 5"/>
          <p:cNvSpPr txBox="1"/>
          <p:nvPr/>
        </p:nvSpPr>
        <p:spPr>
          <a:xfrm>
            <a:off x="457200" y="1600200"/>
            <a:ext cx="8534400" cy="3908762"/>
          </a:xfrm>
          <a:prstGeom prst="rect">
            <a:avLst/>
          </a:prstGeom>
          <a:noFill/>
        </p:spPr>
        <p:txBody>
          <a:bodyPr wrap="square" rtlCol="0">
            <a:spAutoFit/>
          </a:bodyPr>
          <a:lstStyle/>
          <a:p>
            <a:pPr marL="285750" indent="-285750" defTabSz="914400">
              <a:buFont typeface="Wingdings" panose="05000000000000000000" pitchFamily="2" charset="2"/>
              <a:buChar char="v"/>
            </a:pPr>
            <a:r>
              <a:rPr lang="en-US" sz="1400" dirty="0" smtClean="0">
                <a:solidFill>
                  <a:prstClr val="black"/>
                </a:solidFill>
              </a:rPr>
              <a:t>California Office of AIDS, AIDS Surveillance Report, (</a:t>
            </a:r>
            <a:r>
              <a:rPr lang="en-US" sz="1400" dirty="0">
                <a:solidFill>
                  <a:prstClr val="black"/>
                </a:solidFill>
              </a:rPr>
              <a:t>J</a:t>
            </a:r>
            <a:r>
              <a:rPr lang="en-US" sz="1400" dirty="0" smtClean="0">
                <a:solidFill>
                  <a:prstClr val="black"/>
                </a:solidFill>
              </a:rPr>
              <a:t>une 2014) [http</a:t>
            </a:r>
            <a:r>
              <a:rPr lang="en-US" sz="1400" dirty="0">
                <a:solidFill>
                  <a:prstClr val="black"/>
                </a:solidFill>
              </a:rPr>
              <a:t>://</a:t>
            </a:r>
            <a:r>
              <a:rPr lang="en-US" sz="1400" dirty="0" smtClean="0">
                <a:solidFill>
                  <a:prstClr val="black"/>
                </a:solidFill>
              </a:rPr>
              <a:t>www.cdph.ca.gov/programs/aids/Documents/June_2014_SemiAnnualReport.pdf]</a:t>
            </a:r>
          </a:p>
          <a:p>
            <a:pPr marL="285750" indent="-285750" defTabSz="914400">
              <a:buFont typeface="Wingdings" panose="05000000000000000000" pitchFamily="2" charset="2"/>
              <a:buChar char="v"/>
            </a:pPr>
            <a:endParaRPr lang="en-US" sz="1400" dirty="0">
              <a:solidFill>
                <a:prstClr val="black"/>
              </a:solidFill>
            </a:endParaRPr>
          </a:p>
          <a:p>
            <a:pPr marL="285750" indent="-285750" defTabSz="914400">
              <a:buFont typeface="Wingdings" panose="05000000000000000000" pitchFamily="2" charset="2"/>
              <a:buChar char="v"/>
            </a:pPr>
            <a:r>
              <a:rPr lang="en-US" sz="1400" dirty="0" smtClean="0">
                <a:solidFill>
                  <a:prstClr val="black"/>
                </a:solidFill>
              </a:rPr>
              <a:t>SAGE: Services </a:t>
            </a:r>
            <a:r>
              <a:rPr lang="en-US" sz="1400" dirty="0">
                <a:solidFill>
                  <a:prstClr val="black"/>
                </a:solidFill>
              </a:rPr>
              <a:t>and Advocacy for LGBT </a:t>
            </a:r>
            <a:r>
              <a:rPr lang="en-US" sz="1400" dirty="0" smtClean="0">
                <a:solidFill>
                  <a:prstClr val="black"/>
                </a:solidFill>
              </a:rPr>
              <a:t>Elders (2014).  </a:t>
            </a:r>
            <a:r>
              <a:rPr lang="en-US" sz="1400" i="1" u="sng" dirty="0">
                <a:solidFill>
                  <a:prstClr val="black"/>
                </a:solidFill>
              </a:rPr>
              <a:t>Out &amp; Visible: The Experiences and Attitudes of LGBT Older Adults, Ages 45-75</a:t>
            </a:r>
            <a:r>
              <a:rPr lang="en-US" sz="1400" i="1" u="sng" dirty="0" smtClean="0">
                <a:solidFill>
                  <a:prstClr val="black"/>
                </a:solidFill>
              </a:rPr>
              <a:t>.</a:t>
            </a:r>
            <a:r>
              <a:rPr lang="en-US" sz="1400" i="1" dirty="0" smtClean="0">
                <a:solidFill>
                  <a:prstClr val="black"/>
                </a:solidFill>
              </a:rPr>
              <a:t>  </a:t>
            </a:r>
            <a:r>
              <a:rPr lang="en-US" sz="1400" dirty="0" smtClean="0">
                <a:solidFill>
                  <a:prstClr val="black"/>
                </a:solidFill>
              </a:rPr>
              <a:t>[http</a:t>
            </a:r>
            <a:r>
              <a:rPr lang="en-US" sz="1400" dirty="0">
                <a:solidFill>
                  <a:prstClr val="black"/>
                </a:solidFill>
              </a:rPr>
              <a:t>://</a:t>
            </a:r>
            <a:r>
              <a:rPr lang="en-US" sz="1400" dirty="0" smtClean="0">
                <a:solidFill>
                  <a:prstClr val="black"/>
                </a:solidFill>
              </a:rPr>
              <a:t>www.lgbtagingcenter.org/resources/resource.cfm? r=695#sthash.nG8nSLhS.dpuf]</a:t>
            </a:r>
          </a:p>
          <a:p>
            <a:pPr marL="285750" indent="-285750" defTabSz="914400">
              <a:buFont typeface="Wingdings" panose="05000000000000000000" pitchFamily="2" charset="2"/>
              <a:buChar char="v"/>
            </a:pPr>
            <a:endParaRPr lang="en-US" sz="1400" dirty="0">
              <a:solidFill>
                <a:prstClr val="black"/>
              </a:solidFill>
            </a:endParaRPr>
          </a:p>
          <a:p>
            <a:pPr marL="285750" indent="-285750" defTabSz="914400">
              <a:buFont typeface="Wingdings" panose="05000000000000000000" pitchFamily="2" charset="2"/>
              <a:buChar char="v"/>
            </a:pPr>
            <a:r>
              <a:rPr lang="en-US" sz="1400" dirty="0" err="1" smtClean="0">
                <a:solidFill>
                  <a:prstClr val="black"/>
                </a:solidFill>
              </a:rPr>
              <a:t>Fredriksen-Goldsen</a:t>
            </a:r>
            <a:r>
              <a:rPr lang="en-US" sz="1400" dirty="0">
                <a:solidFill>
                  <a:prstClr val="black"/>
                </a:solidFill>
              </a:rPr>
              <a:t>, K. I., </a:t>
            </a:r>
            <a:r>
              <a:rPr lang="en-US" sz="1400" dirty="0" smtClean="0">
                <a:solidFill>
                  <a:prstClr val="black"/>
                </a:solidFill>
              </a:rPr>
              <a:t>Kim, </a:t>
            </a:r>
            <a:r>
              <a:rPr lang="da-DK" sz="1400" dirty="0" smtClean="0">
                <a:solidFill>
                  <a:prstClr val="black"/>
                </a:solidFill>
              </a:rPr>
              <a:t>H</a:t>
            </a:r>
            <a:r>
              <a:rPr lang="da-DK" sz="1400" dirty="0">
                <a:solidFill>
                  <a:prstClr val="black"/>
                </a:solidFill>
              </a:rPr>
              <a:t>.-J., Emlet, C. A., Muraco, A</a:t>
            </a:r>
            <a:r>
              <a:rPr lang="da-DK" sz="1400" dirty="0" smtClean="0">
                <a:solidFill>
                  <a:prstClr val="black"/>
                </a:solidFill>
              </a:rPr>
              <a:t>., </a:t>
            </a:r>
            <a:r>
              <a:rPr lang="es-ES" sz="1400" dirty="0" err="1" smtClean="0">
                <a:solidFill>
                  <a:prstClr val="black"/>
                </a:solidFill>
              </a:rPr>
              <a:t>Erosheva</a:t>
            </a:r>
            <a:r>
              <a:rPr lang="es-ES" sz="1400" dirty="0">
                <a:solidFill>
                  <a:prstClr val="black"/>
                </a:solidFill>
              </a:rPr>
              <a:t>, E. </a:t>
            </a:r>
            <a:r>
              <a:rPr lang="es-ES" sz="1400" dirty="0" smtClean="0">
                <a:solidFill>
                  <a:prstClr val="black"/>
                </a:solidFill>
              </a:rPr>
              <a:t>A</a:t>
            </a:r>
            <a:r>
              <a:rPr lang="es-ES" sz="1400" dirty="0">
                <a:solidFill>
                  <a:prstClr val="black"/>
                </a:solidFill>
              </a:rPr>
              <a:t>., Hoy-Ellis, C. P</a:t>
            </a:r>
            <a:r>
              <a:rPr lang="es-ES" sz="1400" dirty="0" smtClean="0">
                <a:solidFill>
                  <a:prstClr val="black"/>
                </a:solidFill>
              </a:rPr>
              <a:t>., </a:t>
            </a:r>
            <a:r>
              <a:rPr lang="en-US" sz="1400" dirty="0" err="1" smtClean="0">
                <a:solidFill>
                  <a:prstClr val="black"/>
                </a:solidFill>
              </a:rPr>
              <a:t>Goldsen</a:t>
            </a:r>
            <a:r>
              <a:rPr lang="en-US" sz="1400" dirty="0">
                <a:solidFill>
                  <a:prstClr val="black"/>
                </a:solidFill>
              </a:rPr>
              <a:t>, J., </a:t>
            </a:r>
            <a:r>
              <a:rPr lang="en-US" sz="1400" dirty="0" err="1">
                <a:solidFill>
                  <a:prstClr val="black"/>
                </a:solidFill>
              </a:rPr>
              <a:t>Petry</a:t>
            </a:r>
            <a:r>
              <a:rPr lang="en-US" sz="1400" dirty="0">
                <a:solidFill>
                  <a:prstClr val="black"/>
                </a:solidFill>
              </a:rPr>
              <a:t>, H. (2011</a:t>
            </a:r>
            <a:r>
              <a:rPr lang="en-US" sz="1400" dirty="0" smtClean="0">
                <a:solidFill>
                  <a:prstClr val="black"/>
                </a:solidFill>
              </a:rPr>
              <a:t>). </a:t>
            </a:r>
            <a:r>
              <a:rPr lang="en-US" sz="1400" i="1" u="sng" dirty="0" smtClean="0">
                <a:solidFill>
                  <a:prstClr val="black"/>
                </a:solidFill>
              </a:rPr>
              <a:t>The </a:t>
            </a:r>
            <a:r>
              <a:rPr lang="en-US" sz="1400" i="1" u="sng" dirty="0">
                <a:solidFill>
                  <a:prstClr val="black"/>
                </a:solidFill>
              </a:rPr>
              <a:t>Aging and </a:t>
            </a:r>
            <a:r>
              <a:rPr lang="en-US" sz="1400" i="1" u="sng" dirty="0" smtClean="0">
                <a:solidFill>
                  <a:prstClr val="black"/>
                </a:solidFill>
              </a:rPr>
              <a:t>Health</a:t>
            </a:r>
            <a:r>
              <a:rPr lang="en-US" sz="1400" i="1" u="sng" dirty="0">
                <a:solidFill>
                  <a:prstClr val="black"/>
                </a:solidFill>
              </a:rPr>
              <a:t> </a:t>
            </a:r>
            <a:r>
              <a:rPr lang="en-US" sz="1400" i="1" u="sng" dirty="0" smtClean="0">
                <a:solidFill>
                  <a:prstClr val="black"/>
                </a:solidFill>
              </a:rPr>
              <a:t>Report: Disparities </a:t>
            </a:r>
            <a:r>
              <a:rPr lang="en-US" sz="1400" i="1" u="sng" dirty="0">
                <a:solidFill>
                  <a:prstClr val="black"/>
                </a:solidFill>
              </a:rPr>
              <a:t>and </a:t>
            </a:r>
            <a:r>
              <a:rPr lang="en-US" sz="1400" i="1" u="sng" dirty="0" smtClean="0">
                <a:solidFill>
                  <a:prstClr val="black"/>
                </a:solidFill>
              </a:rPr>
              <a:t>Resilience among </a:t>
            </a:r>
            <a:r>
              <a:rPr lang="en-US" sz="1400" i="1" u="sng" dirty="0">
                <a:solidFill>
                  <a:prstClr val="black"/>
                </a:solidFill>
              </a:rPr>
              <a:t>Lesbian, Gay, </a:t>
            </a:r>
            <a:r>
              <a:rPr lang="en-US" sz="1400" i="1" u="sng" dirty="0" smtClean="0">
                <a:solidFill>
                  <a:prstClr val="black"/>
                </a:solidFill>
              </a:rPr>
              <a:t>Bisexual, and</a:t>
            </a:r>
            <a:r>
              <a:rPr lang="en-US" sz="1400" i="1" u="sng" dirty="0">
                <a:solidFill>
                  <a:prstClr val="black"/>
                </a:solidFill>
              </a:rPr>
              <a:t> </a:t>
            </a:r>
            <a:r>
              <a:rPr lang="en-US" sz="1400" i="1" u="sng" dirty="0" smtClean="0">
                <a:solidFill>
                  <a:prstClr val="black"/>
                </a:solidFill>
              </a:rPr>
              <a:t>Transgender </a:t>
            </a:r>
            <a:r>
              <a:rPr lang="en-US" sz="1400" i="1" u="sng" dirty="0">
                <a:solidFill>
                  <a:prstClr val="black"/>
                </a:solidFill>
              </a:rPr>
              <a:t>Older </a:t>
            </a:r>
            <a:r>
              <a:rPr lang="en-US" sz="1400" i="1" u="sng" dirty="0" smtClean="0">
                <a:solidFill>
                  <a:prstClr val="black"/>
                </a:solidFill>
              </a:rPr>
              <a:t>Adults.</a:t>
            </a:r>
            <a:r>
              <a:rPr lang="en-US" sz="1400" dirty="0" smtClean="0">
                <a:solidFill>
                  <a:prstClr val="black"/>
                </a:solidFill>
              </a:rPr>
              <a:t> Seattle</a:t>
            </a:r>
            <a:r>
              <a:rPr lang="en-US" sz="1400" dirty="0">
                <a:solidFill>
                  <a:prstClr val="black"/>
                </a:solidFill>
              </a:rPr>
              <a:t>, WA: Institute </a:t>
            </a:r>
            <a:r>
              <a:rPr lang="en-US" sz="1400" dirty="0" smtClean="0">
                <a:solidFill>
                  <a:prstClr val="black"/>
                </a:solidFill>
              </a:rPr>
              <a:t>for Multigenerational </a:t>
            </a:r>
            <a:r>
              <a:rPr lang="en-US" sz="1400" dirty="0">
                <a:solidFill>
                  <a:prstClr val="black"/>
                </a:solidFill>
              </a:rPr>
              <a:t>Health</a:t>
            </a:r>
            <a:r>
              <a:rPr lang="en-US" sz="1400" dirty="0" smtClean="0">
                <a:solidFill>
                  <a:prstClr val="black"/>
                </a:solidFill>
              </a:rPr>
              <a:t>. [</a:t>
            </a:r>
            <a:r>
              <a:rPr lang="en-US" sz="1400" dirty="0">
                <a:solidFill>
                  <a:prstClr val="black"/>
                </a:solidFill>
              </a:rPr>
              <a:t>http://</a:t>
            </a:r>
            <a:r>
              <a:rPr lang="en-US" sz="1400" dirty="0" smtClean="0">
                <a:solidFill>
                  <a:prstClr val="black"/>
                </a:solidFill>
              </a:rPr>
              <a:t>caringandaging.org/wordpress/wp-content/uploads/2011/05/Full-Report-FINAL-11-16-11.pdf]</a:t>
            </a:r>
            <a:endParaRPr lang="es-ES" sz="1400" dirty="0">
              <a:solidFill>
                <a:prstClr val="black"/>
              </a:solidFill>
            </a:endParaRPr>
          </a:p>
          <a:p>
            <a:pPr marL="285750" indent="-285750" defTabSz="914400">
              <a:buFont typeface="Wingdings" panose="05000000000000000000" pitchFamily="2" charset="2"/>
              <a:buChar char="v"/>
            </a:pPr>
            <a:endParaRPr lang="en-US" sz="1300" dirty="0">
              <a:solidFill>
                <a:prstClr val="black"/>
              </a:solidFill>
            </a:endParaRPr>
          </a:p>
          <a:p>
            <a:pPr marL="285750" indent="-285750" defTabSz="914400">
              <a:buFont typeface="Wingdings" panose="05000000000000000000" pitchFamily="2" charset="2"/>
              <a:buChar char="v"/>
            </a:pPr>
            <a:r>
              <a:rPr lang="en-US" sz="1300" dirty="0" smtClean="0">
                <a:solidFill>
                  <a:prstClr val="black"/>
                </a:solidFill>
              </a:rPr>
              <a:t>LGBT </a:t>
            </a:r>
            <a:r>
              <a:rPr lang="en-US" sz="1300" dirty="0">
                <a:solidFill>
                  <a:prstClr val="black"/>
                </a:solidFill>
              </a:rPr>
              <a:t>Aging at the Golden Gate: San Francisco Policy Issues and Recommendations (March 2014</a:t>
            </a:r>
            <a:r>
              <a:rPr lang="en-US" sz="1300" dirty="0" smtClean="0">
                <a:solidFill>
                  <a:prstClr val="black"/>
                </a:solidFill>
              </a:rPr>
              <a:t>). [http</a:t>
            </a:r>
            <a:r>
              <a:rPr lang="en-US" sz="1300" dirty="0">
                <a:solidFill>
                  <a:prstClr val="black"/>
                </a:solidFill>
              </a:rPr>
              <a:t>://</a:t>
            </a:r>
            <a:r>
              <a:rPr lang="en-US" sz="1300" dirty="0" smtClean="0">
                <a:solidFill>
                  <a:prstClr val="black"/>
                </a:solidFill>
              </a:rPr>
              <a:t>sf-hrc.org/sites/sf hrc.org/files/LGBTAPTF_FinalReport_FINALWMAFINAL.pdf]</a:t>
            </a:r>
          </a:p>
          <a:p>
            <a:pPr marL="285750" indent="-285750" defTabSz="914400">
              <a:buFont typeface="Wingdings" panose="05000000000000000000" pitchFamily="2" charset="2"/>
              <a:buChar char="v"/>
            </a:pPr>
            <a:endParaRPr lang="en-US" sz="1300" dirty="0">
              <a:solidFill>
                <a:prstClr val="black"/>
              </a:solidFill>
            </a:endParaRPr>
          </a:p>
          <a:p>
            <a:pPr marL="285750" indent="-285750" defTabSz="914400">
              <a:buFont typeface="Wingdings" panose="05000000000000000000" pitchFamily="2" charset="2"/>
              <a:buChar char="v"/>
            </a:pPr>
            <a:r>
              <a:rPr lang="en-US" sz="1400" dirty="0">
                <a:solidFill>
                  <a:prstClr val="black"/>
                </a:solidFill>
              </a:rPr>
              <a:t>HIV Epidemiology Annual </a:t>
            </a:r>
            <a:r>
              <a:rPr lang="en-US" sz="1400" dirty="0" smtClean="0">
                <a:solidFill>
                  <a:prstClr val="black"/>
                </a:solidFill>
              </a:rPr>
              <a:t>Report 2013, San Francisco Department of Public Health HIV Epidemiology Section</a:t>
            </a:r>
            <a:r>
              <a:rPr lang="en-US" sz="1300" dirty="0" smtClean="0">
                <a:solidFill>
                  <a:prstClr val="black"/>
                </a:solidFill>
              </a:rPr>
              <a:t>. [https</a:t>
            </a:r>
            <a:r>
              <a:rPr lang="en-US" sz="1300" dirty="0">
                <a:solidFill>
                  <a:prstClr val="black"/>
                </a:solidFill>
              </a:rPr>
              <a:t>://</a:t>
            </a:r>
            <a:r>
              <a:rPr lang="en-US" sz="1300" dirty="0" smtClean="0">
                <a:solidFill>
                  <a:prstClr val="black"/>
                </a:solidFill>
              </a:rPr>
              <a:t>www.sfdph.org/dph/files/reports/RptsHIVAIDS/ HIVAIDAnnlRpt2013.pdf]</a:t>
            </a:r>
            <a:endParaRPr lang="en-US" sz="1300" dirty="0">
              <a:solidFill>
                <a:prstClr val="black"/>
              </a:solidFill>
            </a:endParaRPr>
          </a:p>
        </p:txBody>
      </p:sp>
    </p:spTree>
    <p:extLst>
      <p:ext uri="{BB962C8B-B14F-4D97-AF65-F5344CB8AC3E}">
        <p14:creationId xmlns:p14="http://schemas.microsoft.com/office/powerpoint/2010/main" val="264456184"/>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sz="2400" dirty="0" smtClean="0"/>
              <a:t>VINCE CRISOSTOMO</a:t>
            </a:r>
            <a:br>
              <a:rPr lang="en-US" sz="2400" dirty="0" smtClean="0"/>
            </a:br>
            <a:r>
              <a:rPr lang="en-US" sz="2400" dirty="0" smtClean="0">
                <a:solidFill>
                  <a:schemeClr val="accent1"/>
                </a:solidFill>
              </a:rPr>
              <a:t>Program Manager</a:t>
            </a:r>
            <a:r>
              <a:rPr lang="en-US" sz="2400" dirty="0" smtClean="0"/>
              <a:t/>
            </a:r>
            <a:br>
              <a:rPr lang="en-US" sz="2400" dirty="0" smtClean="0"/>
            </a:br>
            <a:r>
              <a:rPr lang="en-US" sz="2400" dirty="0" smtClean="0"/>
              <a:t>415-217-9128</a:t>
            </a:r>
            <a:br>
              <a:rPr lang="en-US" sz="2400" dirty="0" smtClean="0"/>
            </a:br>
            <a:r>
              <a:rPr lang="en-US" sz="2400" dirty="0" smtClean="0">
                <a:solidFill>
                  <a:schemeClr val="accent1"/>
                </a:solidFill>
              </a:rPr>
              <a:t>vcrisostomo@sfaf.org</a:t>
            </a:r>
            <a:endParaRPr lang="en-US" sz="2400" dirty="0">
              <a:solidFill>
                <a:schemeClr val="accent1"/>
              </a:solidFill>
            </a:endParaRPr>
          </a:p>
        </p:txBody>
      </p:sp>
      <p:sp>
        <p:nvSpPr>
          <p:cNvPr id="3" name="Text Placeholder 2"/>
          <p:cNvSpPr>
            <a:spLocks noGrp="1"/>
          </p:cNvSpPr>
          <p:nvPr>
            <p:ph type="body" idx="1"/>
          </p:nvPr>
        </p:nvSpPr>
        <p:spPr/>
        <p:txBody>
          <a:bodyPr>
            <a:normAutofit fontScale="70000" lnSpcReduction="20000"/>
          </a:bodyPr>
          <a:lstStyle/>
          <a:p>
            <a:r>
              <a:rPr lang="en-US" sz="2600" b="1" dirty="0" smtClean="0">
                <a:solidFill>
                  <a:schemeClr val="accent4">
                    <a:lumMod val="75000"/>
                  </a:schemeClr>
                </a:solidFill>
              </a:rPr>
              <a:t>Strut</a:t>
            </a:r>
            <a:r>
              <a:rPr lang="en-US" dirty="0" smtClean="0"/>
              <a:t> </a:t>
            </a:r>
          </a:p>
          <a:p>
            <a:r>
              <a:rPr lang="en-US" dirty="0" smtClean="0"/>
              <a:t>470 </a:t>
            </a:r>
            <a:r>
              <a:rPr lang="en-US" dirty="0" err="1" smtClean="0"/>
              <a:t>castro</a:t>
            </a:r>
            <a:r>
              <a:rPr lang="en-US" dirty="0" smtClean="0"/>
              <a:t> street</a:t>
            </a:r>
          </a:p>
          <a:p>
            <a:r>
              <a:rPr lang="en-US" dirty="0" smtClean="0"/>
              <a:t>San Francisco CA 94114</a:t>
            </a:r>
            <a:endParaRPr lang="en-US" dirty="0"/>
          </a:p>
        </p:txBody>
      </p:sp>
    </p:spTree>
    <p:extLst>
      <p:ext uri="{BB962C8B-B14F-4D97-AF65-F5344CB8AC3E}">
        <p14:creationId xmlns:p14="http://schemas.microsoft.com/office/powerpoint/2010/main" val="33371614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Users\gandhim\Dropbox\Clinic director\Golden Compass Program\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212" y="76200"/>
            <a:ext cx="5195188" cy="53720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8600" y="5534561"/>
            <a:ext cx="8763000" cy="1323439"/>
          </a:xfrm>
          <a:prstGeom prst="rect">
            <a:avLst/>
          </a:prstGeom>
          <a:noFill/>
        </p:spPr>
        <p:txBody>
          <a:bodyPr wrap="square" rtlCol="0">
            <a:spAutoFit/>
          </a:bodyPr>
          <a:lstStyle/>
          <a:p>
            <a:r>
              <a:rPr lang="en-US" sz="2000" b="1" i="1" dirty="0" smtClean="0">
                <a:solidFill>
                  <a:srgbClr val="A50021"/>
                </a:solidFill>
              </a:rPr>
              <a:t>Diane Havlir MD</a:t>
            </a:r>
            <a:r>
              <a:rPr lang="en-US" sz="2000" dirty="0" smtClean="0"/>
              <a:t>– Chief, Division of HIV, Infectious Diseases, and Global Medicine</a:t>
            </a:r>
            <a:endParaRPr lang="en-US" sz="2000" dirty="0"/>
          </a:p>
          <a:p>
            <a:r>
              <a:rPr lang="en-US" sz="2000" b="1" i="1" dirty="0" smtClean="0">
                <a:solidFill>
                  <a:srgbClr val="A50021"/>
                </a:solidFill>
              </a:rPr>
              <a:t>Monica Gandhi MD, MPH- </a:t>
            </a:r>
            <a:r>
              <a:rPr lang="en-US" sz="2000" dirty="0" smtClean="0"/>
              <a:t>Medical Director</a:t>
            </a:r>
            <a:endParaRPr lang="en-US" sz="2000" dirty="0"/>
          </a:p>
          <a:p>
            <a:r>
              <a:rPr lang="en-US" sz="2000" b="1" i="1" dirty="0" smtClean="0">
                <a:solidFill>
                  <a:srgbClr val="A50021"/>
                </a:solidFill>
              </a:rPr>
              <a:t>Meredith Greene MD- </a:t>
            </a:r>
            <a:r>
              <a:rPr lang="en-US" sz="2000" dirty="0" smtClean="0"/>
              <a:t>Associate Medical Director (Geriatrician)</a:t>
            </a:r>
            <a:endParaRPr lang="en-US" sz="2000" dirty="0"/>
          </a:p>
          <a:p>
            <a:r>
              <a:rPr lang="en-US" sz="2000" b="1" i="1" dirty="0" smtClean="0">
                <a:solidFill>
                  <a:srgbClr val="A50021"/>
                </a:solidFill>
              </a:rPr>
              <a:t>Mary Shiels RN </a:t>
            </a:r>
            <a:r>
              <a:rPr lang="en-US" sz="2000" dirty="0" smtClean="0"/>
              <a:t>– Head RN for initiative </a:t>
            </a:r>
            <a:endParaRPr lang="en-US" sz="2000" dirty="0"/>
          </a:p>
        </p:txBody>
      </p:sp>
      <p:pic>
        <p:nvPicPr>
          <p:cNvPr id="18" name="Picture 17" descr="https://sf.aidswalk.net/Content/images/img/1608/2016_sf_logo-cmyk3.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612" y="1905000"/>
            <a:ext cx="1371600" cy="1470660"/>
          </a:xfrm>
          <a:prstGeom prst="rect">
            <a:avLst/>
          </a:prstGeom>
          <a:noFill/>
          <a:ln>
            <a:noFill/>
          </a:ln>
        </p:spPr>
      </p:pic>
    </p:spTree>
    <p:extLst>
      <p:ext uri="{BB962C8B-B14F-4D97-AF65-F5344CB8AC3E}">
        <p14:creationId xmlns:p14="http://schemas.microsoft.com/office/powerpoint/2010/main" val="19918962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rPr>
              <a:t>Why this program exists</a:t>
            </a:r>
            <a:endParaRPr lang="en-US" b="1" dirty="0">
              <a:solidFill>
                <a:srgbClr val="A50021"/>
              </a:solidFill>
            </a:endParaRPr>
          </a:p>
        </p:txBody>
      </p:sp>
      <p:sp>
        <p:nvSpPr>
          <p:cNvPr id="3" name="Content Placeholder 2"/>
          <p:cNvSpPr>
            <a:spLocks noGrp="1"/>
          </p:cNvSpPr>
          <p:nvPr>
            <p:ph idx="1"/>
          </p:nvPr>
        </p:nvSpPr>
        <p:spPr/>
        <p:txBody>
          <a:bodyPr>
            <a:normAutofit fontScale="92500" lnSpcReduction="10000"/>
          </a:bodyPr>
          <a:lstStyle/>
          <a:p>
            <a:pPr lvl="0"/>
            <a:r>
              <a:rPr lang="en-US" dirty="0" smtClean="0"/>
              <a:t>We know the statistics (60% of people living with HIV in SF &gt;50; new diagnoses common in this age group; comorbidities like cardiologic, neurocognitive, bone health, frailty) but what should we do about it?</a:t>
            </a:r>
          </a:p>
          <a:p>
            <a:pPr lvl="0"/>
            <a:endParaRPr lang="en-US" dirty="0"/>
          </a:p>
          <a:p>
            <a:pPr lvl="0"/>
            <a:r>
              <a:rPr lang="en-US" dirty="0" smtClean="0"/>
              <a:t>So much of HIV movement started here, we need to be at forefront of HIV and aging as a community</a:t>
            </a:r>
          </a:p>
          <a:p>
            <a:pPr lvl="0"/>
            <a:endParaRPr lang="en-US" dirty="0"/>
          </a:p>
          <a:p>
            <a:endParaRPr lang="en-US" dirty="0"/>
          </a:p>
        </p:txBody>
      </p:sp>
      <p:pic>
        <p:nvPicPr>
          <p:cNvPr id="4" name="Picture 3" descr="C:\Users\gandhim\Dropbox\Clinic director\Golden Compass Program\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258" y="19396"/>
            <a:ext cx="1443742" cy="14928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6248400"/>
            <a:ext cx="9067800" cy="584775"/>
          </a:xfrm>
          <a:prstGeom prst="rect">
            <a:avLst/>
          </a:prstGeom>
          <a:noFill/>
        </p:spPr>
        <p:txBody>
          <a:bodyPr wrap="square" rtlCol="0">
            <a:spAutoFit/>
          </a:bodyPr>
          <a:lstStyle/>
          <a:p>
            <a:r>
              <a:rPr lang="en-US" sz="3200" i="1" dirty="0" smtClean="0">
                <a:solidFill>
                  <a:srgbClr val="A50021"/>
                </a:solidFill>
              </a:rPr>
              <a:t>Lot of resilience in this community to build upon!</a:t>
            </a:r>
            <a:endParaRPr lang="en-US" sz="3200" i="1" dirty="0">
              <a:solidFill>
                <a:srgbClr val="A50021"/>
              </a:solidFill>
            </a:endParaRPr>
          </a:p>
        </p:txBody>
      </p:sp>
    </p:spTree>
    <p:extLst>
      <p:ext uri="{BB962C8B-B14F-4D97-AF65-F5344CB8AC3E}">
        <p14:creationId xmlns:p14="http://schemas.microsoft.com/office/powerpoint/2010/main" val="536557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50021"/>
                </a:solidFill>
              </a:rPr>
              <a:t>1</a:t>
            </a:r>
            <a:r>
              <a:rPr lang="en-US" baseline="30000" dirty="0" smtClean="0">
                <a:solidFill>
                  <a:srgbClr val="A50021"/>
                </a:solidFill>
              </a:rPr>
              <a:t>st</a:t>
            </a:r>
            <a:r>
              <a:rPr lang="en-US" dirty="0" smtClean="0">
                <a:solidFill>
                  <a:srgbClr val="A50021"/>
                </a:solidFill>
              </a:rPr>
              <a:t> step: Focus groups</a:t>
            </a:r>
            <a:endParaRPr lang="en-US" dirty="0">
              <a:solidFill>
                <a:srgbClr val="A50021"/>
              </a:solidFill>
            </a:endParaRPr>
          </a:p>
        </p:txBody>
      </p:sp>
      <p:sp>
        <p:nvSpPr>
          <p:cNvPr id="3" name="Content Placeholder 2"/>
          <p:cNvSpPr>
            <a:spLocks noGrp="1"/>
          </p:cNvSpPr>
          <p:nvPr>
            <p:ph idx="1"/>
          </p:nvPr>
        </p:nvSpPr>
        <p:spPr/>
        <p:txBody>
          <a:bodyPr>
            <a:normAutofit fontScale="92500" lnSpcReduction="10000"/>
          </a:bodyPr>
          <a:lstStyle/>
          <a:p>
            <a:r>
              <a:rPr lang="en-US" dirty="0" smtClean="0"/>
              <a:t>Older patients at Ward 86</a:t>
            </a:r>
          </a:p>
          <a:p>
            <a:r>
              <a:rPr lang="en-US" dirty="0" smtClean="0"/>
              <a:t>Want services centralized – </a:t>
            </a:r>
            <a:r>
              <a:rPr lang="en-US" dirty="0" err="1" smtClean="0"/>
              <a:t>Optho</a:t>
            </a:r>
            <a:r>
              <a:rPr lang="en-US" dirty="0" smtClean="0"/>
              <a:t>, Audiology, Dentistry, Cardiology, bone, </a:t>
            </a:r>
            <a:r>
              <a:rPr lang="en-US" dirty="0" err="1" smtClean="0"/>
              <a:t>neuropsych</a:t>
            </a:r>
            <a:endParaRPr lang="en-US" dirty="0" smtClean="0"/>
          </a:p>
          <a:p>
            <a:r>
              <a:rPr lang="en-US" dirty="0" smtClean="0"/>
              <a:t>Want to learn from each other</a:t>
            </a:r>
          </a:p>
          <a:p>
            <a:r>
              <a:rPr lang="en-US" dirty="0" smtClean="0"/>
              <a:t>Want strength and memory classes</a:t>
            </a:r>
          </a:p>
          <a:p>
            <a:r>
              <a:rPr lang="en-US" dirty="0" smtClean="0"/>
              <a:t>Want social support and groups</a:t>
            </a:r>
          </a:p>
          <a:p>
            <a:r>
              <a:rPr lang="en-US" dirty="0" smtClean="0"/>
              <a:t>Came up with </a:t>
            </a:r>
            <a:r>
              <a:rPr lang="en-US" dirty="0" smtClean="0">
                <a:solidFill>
                  <a:srgbClr val="A50021"/>
                </a:solidFill>
              </a:rPr>
              <a:t>Golden Compass</a:t>
            </a:r>
            <a:r>
              <a:rPr lang="en-US" dirty="0" smtClean="0"/>
              <a:t> name (navigation through Golden years)</a:t>
            </a:r>
            <a:endParaRPr lang="en-US" dirty="0">
              <a:solidFill>
                <a:srgbClr val="A50021"/>
              </a:solidFill>
            </a:endParaRPr>
          </a:p>
        </p:txBody>
      </p:sp>
    </p:spTree>
    <p:extLst>
      <p:ext uri="{BB962C8B-B14F-4D97-AF65-F5344CB8AC3E}">
        <p14:creationId xmlns:p14="http://schemas.microsoft.com/office/powerpoint/2010/main" val="30924940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A50021"/>
                </a:solidFill>
              </a:rPr>
              <a:t>How does Golden Compass fit into GTZ?</a:t>
            </a:r>
            <a:endParaRPr lang="en-US" b="1" dirty="0">
              <a:solidFill>
                <a:srgbClr val="A50021"/>
              </a:solidFill>
            </a:endParaRPr>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San </a:t>
            </a:r>
            <a:r>
              <a:rPr lang="en-US" dirty="0"/>
              <a:t>Francisco is on track to become the first city to “Get to Zero” in terms of new HIV infections.</a:t>
            </a:r>
            <a:r>
              <a:rPr lang="en-US" b="1" dirty="0"/>
              <a:t> </a:t>
            </a:r>
            <a:endParaRPr lang="en-US" b="1" dirty="0" smtClean="0"/>
          </a:p>
          <a:p>
            <a:r>
              <a:rPr lang="en-US" dirty="0" smtClean="0"/>
              <a:t>As </a:t>
            </a:r>
            <a:r>
              <a:rPr lang="en-US" dirty="0"/>
              <a:t>San Francisco works toward this goal, we also need to continue to improve care for people </a:t>
            </a:r>
            <a:r>
              <a:rPr lang="en-US" i="1" dirty="0"/>
              <a:t>living with HIV today</a:t>
            </a:r>
            <a:r>
              <a:rPr lang="en-US" dirty="0"/>
              <a:t>. </a:t>
            </a:r>
            <a:endParaRPr lang="en-US" dirty="0" smtClean="0"/>
          </a:p>
          <a:p>
            <a:r>
              <a:rPr lang="en-US" dirty="0" smtClean="0"/>
              <a:t>With pilot funding </a:t>
            </a:r>
            <a:r>
              <a:rPr lang="en-US" dirty="0"/>
              <a:t>provided by AIDS Walk San Francisco, Ward 86 is </a:t>
            </a:r>
            <a:r>
              <a:rPr lang="en-US" dirty="0" smtClean="0"/>
              <a:t>will launch the </a:t>
            </a:r>
            <a:r>
              <a:rPr lang="en-US" b="1" dirty="0" smtClean="0"/>
              <a:t>Golden </a:t>
            </a:r>
            <a:r>
              <a:rPr lang="en-US" b="1" dirty="0"/>
              <a:t>Compass </a:t>
            </a:r>
            <a:r>
              <a:rPr lang="en-US" b="1" dirty="0" smtClean="0"/>
              <a:t>Program January 6, 2017</a:t>
            </a:r>
            <a:r>
              <a:rPr lang="en-US" dirty="0" smtClean="0"/>
              <a:t>, </a:t>
            </a:r>
            <a:r>
              <a:rPr lang="en-US" dirty="0"/>
              <a:t>an initiative designed to “Helping people living with HIV navigate their golden years and live well with HIV</a:t>
            </a:r>
            <a:r>
              <a:rPr lang="en-US" dirty="0" smtClean="0"/>
              <a:t>”</a:t>
            </a:r>
            <a:endParaRPr lang="en-US" b="1" dirty="0"/>
          </a:p>
          <a:p>
            <a:endParaRPr lang="en-US" b="1" dirty="0" smtClean="0"/>
          </a:p>
          <a:p>
            <a:endParaRPr lang="en-US" dirty="0"/>
          </a:p>
        </p:txBody>
      </p:sp>
    </p:spTree>
    <p:extLst>
      <p:ext uri="{BB962C8B-B14F-4D97-AF65-F5344CB8AC3E}">
        <p14:creationId xmlns:p14="http://schemas.microsoft.com/office/powerpoint/2010/main" val="35062518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points of the program like a compass</a:t>
            </a:r>
            <a:endParaRPr lang="en-US" dirty="0"/>
          </a:p>
        </p:txBody>
      </p:sp>
      <p:pic>
        <p:nvPicPr>
          <p:cNvPr id="3" name="Picture 2" descr="C:\Users\gandhim\Dropbox\Clinic director\Golden Compass Program\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b="14247"/>
          <a:stretch/>
        </p:blipFill>
        <p:spPr bwMode="auto">
          <a:xfrm>
            <a:off x="2057400" y="1676400"/>
            <a:ext cx="5195188" cy="460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072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NORTH</a:t>
            </a:r>
            <a:endParaRPr lang="en-US" b="1" dirty="0"/>
          </a:p>
        </p:txBody>
      </p:sp>
      <p:sp>
        <p:nvSpPr>
          <p:cNvPr id="3" name="Content Placeholder 2"/>
          <p:cNvSpPr>
            <a:spLocks noGrp="1"/>
          </p:cNvSpPr>
          <p:nvPr>
            <p:ph idx="1"/>
          </p:nvPr>
        </p:nvSpPr>
        <p:spPr>
          <a:xfrm>
            <a:off x="533400" y="1905000"/>
            <a:ext cx="8229600" cy="4525963"/>
          </a:xfrm>
        </p:spPr>
        <p:txBody>
          <a:bodyPr/>
          <a:lstStyle/>
          <a:p>
            <a:pPr marL="0" indent="0" algn="ctr">
              <a:buNone/>
            </a:pPr>
            <a:r>
              <a:rPr lang="en-US" i="1" dirty="0" smtClean="0"/>
              <a:t>Heart </a:t>
            </a:r>
            <a:r>
              <a:rPr lang="en-US" i="1" dirty="0"/>
              <a:t>and </a:t>
            </a:r>
            <a:r>
              <a:rPr lang="en-US" i="1" dirty="0" smtClean="0"/>
              <a:t>Mind</a:t>
            </a:r>
            <a:endParaRPr lang="en-US" dirty="0" smtClean="0"/>
          </a:p>
          <a:p>
            <a:r>
              <a:rPr lang="en-US" dirty="0" smtClean="0"/>
              <a:t>Specialty </a:t>
            </a:r>
            <a:r>
              <a:rPr lang="en-US" dirty="0"/>
              <a:t>medical care at Ward 86 for conditions that may differentially affect older patients with HIV.  </a:t>
            </a:r>
            <a:endParaRPr lang="en-US" dirty="0" smtClean="0"/>
          </a:p>
          <a:p>
            <a:r>
              <a:rPr lang="en-US" dirty="0" smtClean="0"/>
              <a:t>Introduction of a bimonthly </a:t>
            </a:r>
            <a:r>
              <a:rPr lang="en-US" dirty="0"/>
              <a:t>Cardiology Clinic and a designated weekly Psychiatry and Memory Clinic.  </a:t>
            </a:r>
          </a:p>
          <a:p>
            <a:pPr marL="0" indent="0">
              <a:buNone/>
            </a:pPr>
            <a:r>
              <a:rPr lang="en-US" b="1" dirty="0"/>
              <a:t> </a:t>
            </a:r>
            <a:endParaRPr lang="en-US" dirty="0"/>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858000" y="228600"/>
            <a:ext cx="1600200" cy="1676400"/>
          </a:xfrm>
          <a:prstGeom prst="rect">
            <a:avLst/>
          </a:prstGeom>
        </p:spPr>
      </p:pic>
      <p:pic>
        <p:nvPicPr>
          <p:cNvPr id="5" name="Picture 4" descr="File:Ac.redribb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85800"/>
            <a:ext cx="914400" cy="1333500"/>
          </a:xfrm>
          <a:prstGeom prst="rect">
            <a:avLst/>
          </a:prstGeom>
          <a:noFill/>
          <a:extLst/>
        </p:spPr>
      </p:pic>
    </p:spTree>
    <p:extLst>
      <p:ext uri="{BB962C8B-B14F-4D97-AF65-F5344CB8AC3E}">
        <p14:creationId xmlns:p14="http://schemas.microsoft.com/office/powerpoint/2010/main" val="2764464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EAST</a:t>
            </a:r>
            <a:endParaRPr lang="en-US" b="1" dirty="0"/>
          </a:p>
        </p:txBody>
      </p:sp>
      <p:sp>
        <p:nvSpPr>
          <p:cNvPr id="3" name="Content Placeholder 2"/>
          <p:cNvSpPr>
            <a:spLocks noGrp="1"/>
          </p:cNvSpPr>
          <p:nvPr>
            <p:ph idx="1"/>
          </p:nvPr>
        </p:nvSpPr>
        <p:spPr>
          <a:xfrm>
            <a:off x="533400" y="1905000"/>
            <a:ext cx="8229600" cy="4525963"/>
          </a:xfrm>
        </p:spPr>
        <p:txBody>
          <a:bodyPr>
            <a:normAutofit fontScale="92500" lnSpcReduction="10000"/>
          </a:bodyPr>
          <a:lstStyle/>
          <a:p>
            <a:pPr marL="0" indent="0" algn="ctr">
              <a:buNone/>
            </a:pPr>
            <a:r>
              <a:rPr lang="en-US" i="1" dirty="0" smtClean="0"/>
              <a:t>Bones and Strength</a:t>
            </a:r>
            <a:endParaRPr lang="en-US" dirty="0" smtClean="0"/>
          </a:p>
          <a:p>
            <a:r>
              <a:rPr lang="en-US" dirty="0" smtClean="0"/>
              <a:t>Directed by </a:t>
            </a:r>
            <a:r>
              <a:rPr lang="en-US" dirty="0"/>
              <a:t>an HIV-trained Geriatrics specialist (Dr. </a:t>
            </a:r>
            <a:r>
              <a:rPr lang="en-US" dirty="0" smtClean="0"/>
              <a:t>Meredith Greene</a:t>
            </a:r>
            <a:r>
              <a:rPr lang="en-US" dirty="0"/>
              <a:t>).  </a:t>
            </a:r>
            <a:r>
              <a:rPr lang="en-US" dirty="0" smtClean="0"/>
              <a:t>Focus on</a:t>
            </a:r>
          </a:p>
          <a:p>
            <a:pPr lvl="1"/>
            <a:r>
              <a:rPr lang="en-US" dirty="0" smtClean="0"/>
              <a:t>Issues </a:t>
            </a:r>
            <a:r>
              <a:rPr lang="en-US" dirty="0"/>
              <a:t>of frailty in older HIV-infected patients and how to increase safety and </a:t>
            </a:r>
            <a:r>
              <a:rPr lang="en-US" dirty="0" smtClean="0"/>
              <a:t>strength</a:t>
            </a:r>
          </a:p>
          <a:p>
            <a:pPr lvl="1"/>
            <a:r>
              <a:rPr lang="en-US" dirty="0" smtClean="0"/>
              <a:t>Reduced </a:t>
            </a:r>
            <a:r>
              <a:rPr lang="en-US" dirty="0"/>
              <a:t>bone density mass in older patients and how to strengthen bones through exercise and </a:t>
            </a:r>
            <a:r>
              <a:rPr lang="en-US" dirty="0" smtClean="0"/>
              <a:t>medications</a:t>
            </a:r>
          </a:p>
          <a:p>
            <a:pPr lvl="1"/>
            <a:r>
              <a:rPr lang="en-US" dirty="0" smtClean="0"/>
              <a:t>Management </a:t>
            </a:r>
            <a:r>
              <a:rPr lang="en-US" dirty="0"/>
              <a:t>of neuropathic or other pain syndromes in older patients; and provision of regular fitness activities (such as Yoga, taichi</a:t>
            </a:r>
            <a:r>
              <a:rPr lang="en-US" dirty="0" smtClean="0"/>
              <a:t>)</a:t>
            </a:r>
            <a:endParaRPr lang="en-US" dirty="0"/>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858000" y="228600"/>
            <a:ext cx="1600200" cy="1676400"/>
          </a:xfrm>
          <a:prstGeom prst="rect">
            <a:avLst/>
          </a:prstGeom>
        </p:spPr>
      </p:pic>
      <p:pic>
        <p:nvPicPr>
          <p:cNvPr id="5" name="Picture 4" descr="File:Ac.redribb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85800"/>
            <a:ext cx="914400" cy="1333500"/>
          </a:xfrm>
          <a:prstGeom prst="rect">
            <a:avLst/>
          </a:prstGeom>
          <a:noFill/>
          <a:extLst/>
        </p:spPr>
      </p:pic>
    </p:spTree>
    <p:extLst>
      <p:ext uri="{BB962C8B-B14F-4D97-AF65-F5344CB8AC3E}">
        <p14:creationId xmlns:p14="http://schemas.microsoft.com/office/powerpoint/2010/main" val="2557147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5023" y="158606"/>
            <a:ext cx="8668327" cy="1004887"/>
          </a:xfrm>
          <a:prstGeom prst="rect">
            <a:avLst/>
          </a:prstGeom>
          <a:solidFill>
            <a:srgbClr val="0033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latin typeface="Arial" charset="0"/>
              </a:rPr>
              <a:t>HIV in San Francisco: 2015</a:t>
            </a:r>
          </a:p>
        </p:txBody>
      </p:sp>
      <p:sp>
        <p:nvSpPr>
          <p:cNvPr id="3" name="Content Placeholder 2"/>
          <p:cNvSpPr>
            <a:spLocks noGrp="1"/>
          </p:cNvSpPr>
          <p:nvPr>
            <p:ph idx="1"/>
          </p:nvPr>
        </p:nvSpPr>
        <p:spPr>
          <a:xfrm>
            <a:off x="189678" y="1163482"/>
            <a:ext cx="8858992" cy="5314951"/>
          </a:xfrm>
        </p:spPr>
        <p:txBody>
          <a:bodyPr>
            <a:noAutofit/>
          </a:bodyPr>
          <a:lstStyle/>
          <a:p>
            <a:pPr>
              <a:buFont typeface="Wingdings" pitchFamily="2" charset="2"/>
              <a:buChar char="v"/>
            </a:pPr>
            <a:r>
              <a:rPr lang="en-US" sz="2000" b="1" dirty="0"/>
              <a:t>Progress is being made in several areas:</a:t>
            </a:r>
          </a:p>
          <a:p>
            <a:pPr lvl="1">
              <a:buFont typeface="Wingdings" pitchFamily="2" charset="2"/>
              <a:buChar char="§"/>
            </a:pPr>
            <a:r>
              <a:rPr lang="en-US" sz="2000" dirty="0"/>
              <a:t>New HIV infections declined 17% from 309 in 2014 to 255 in 2015</a:t>
            </a:r>
          </a:p>
          <a:p>
            <a:pPr lvl="1">
              <a:buFont typeface="Wingdings" pitchFamily="2" charset="2"/>
              <a:buChar char="§"/>
            </a:pPr>
            <a:r>
              <a:rPr lang="en-US" sz="2000" dirty="0"/>
              <a:t>93% of all people living with HIV in San Francisco are aware of their infection</a:t>
            </a:r>
          </a:p>
          <a:p>
            <a:pPr lvl="1">
              <a:buFont typeface="Wingdings" pitchFamily="2" charset="2"/>
              <a:buChar char="§"/>
            </a:pPr>
            <a:r>
              <a:rPr lang="en-US" sz="2000" dirty="0"/>
              <a:t>People living with HIV are being linked to care more quickly</a:t>
            </a:r>
          </a:p>
          <a:p>
            <a:pPr lvl="2">
              <a:buFont typeface="Wingdings" pitchFamily="2" charset="2"/>
              <a:buChar char="§"/>
            </a:pPr>
            <a:r>
              <a:rPr lang="en-US" sz="2000" dirty="0"/>
              <a:t>Average time from diagnosis to full viral suppression dropped to 3 months in </a:t>
            </a:r>
            <a:r>
              <a:rPr lang="en-US" sz="2000" dirty="0" smtClean="0"/>
              <a:t>2015</a:t>
            </a:r>
            <a:endParaRPr lang="en-US" sz="2000" dirty="0"/>
          </a:p>
          <a:p>
            <a:pPr lvl="0">
              <a:buFont typeface="Wingdings" pitchFamily="2" charset="2"/>
              <a:buChar char="v"/>
            </a:pPr>
            <a:r>
              <a:rPr lang="en-US" sz="2000" b="1" dirty="0"/>
              <a:t>But, substantial disparities remain</a:t>
            </a:r>
          </a:p>
          <a:p>
            <a:pPr lvl="1">
              <a:buFont typeface="Wingdings" panose="05000000000000000000" pitchFamily="2" charset="2"/>
              <a:buChar char="§"/>
            </a:pPr>
            <a:r>
              <a:rPr lang="en-US" sz="2000" dirty="0" smtClean="0"/>
              <a:t>The rate of new </a:t>
            </a:r>
            <a:r>
              <a:rPr lang="en-US" sz="2000" dirty="0"/>
              <a:t>HIV diagnoses are highest in African American men (140/100,000 population), followed by Latino (83/100,000) and White (52/100,000) men</a:t>
            </a:r>
          </a:p>
          <a:p>
            <a:pPr lvl="1">
              <a:buFont typeface="Wingdings" panose="05000000000000000000" pitchFamily="2" charset="2"/>
              <a:buChar char="§"/>
            </a:pPr>
            <a:r>
              <a:rPr lang="en-US" sz="2000" dirty="0"/>
              <a:t>While </a:t>
            </a:r>
            <a:r>
              <a:rPr lang="en-US" sz="2000" dirty="0" smtClean="0"/>
              <a:t>the rate of new </a:t>
            </a:r>
            <a:r>
              <a:rPr lang="en-US" sz="2000" dirty="0"/>
              <a:t>HIV diagnoses are lower in women than men, they are substantially higher in African American women (31/100,000) than Latina (8/100,000) or White (5/100,000) women</a:t>
            </a:r>
          </a:p>
          <a:p>
            <a:pPr lvl="1">
              <a:buFont typeface="Wingdings" panose="05000000000000000000" pitchFamily="2" charset="2"/>
              <a:buChar char="§"/>
            </a:pPr>
            <a:r>
              <a:rPr lang="en-US" sz="2000" dirty="0"/>
              <a:t>Mortality rates are also higher in African Americans than other racial/ethnic groups </a:t>
            </a:r>
          </a:p>
          <a:p>
            <a:pPr marL="0" lvl="0" indent="0">
              <a:buNone/>
            </a:pPr>
            <a:endParaRPr lang="en-US" sz="1800" dirty="0"/>
          </a:p>
          <a:p>
            <a:endParaRPr lang="en-US" sz="1800" dirty="0"/>
          </a:p>
        </p:txBody>
      </p:sp>
    </p:spTree>
    <p:extLst>
      <p:ext uri="{BB962C8B-B14F-4D97-AF65-F5344CB8AC3E}">
        <p14:creationId xmlns:p14="http://schemas.microsoft.com/office/powerpoint/2010/main" val="365729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WEST</a:t>
            </a:r>
            <a:endParaRPr lang="en-US" b="1" dirty="0"/>
          </a:p>
        </p:txBody>
      </p:sp>
      <p:sp>
        <p:nvSpPr>
          <p:cNvPr id="3" name="Content Placeholder 2"/>
          <p:cNvSpPr>
            <a:spLocks noGrp="1"/>
          </p:cNvSpPr>
          <p:nvPr>
            <p:ph idx="1"/>
          </p:nvPr>
        </p:nvSpPr>
        <p:spPr>
          <a:xfrm>
            <a:off x="533400" y="1905000"/>
            <a:ext cx="8229600" cy="4525963"/>
          </a:xfrm>
        </p:spPr>
        <p:txBody>
          <a:bodyPr>
            <a:normAutofit/>
          </a:bodyPr>
          <a:lstStyle/>
          <a:p>
            <a:pPr marL="0" indent="0" algn="ctr">
              <a:buNone/>
            </a:pPr>
            <a:r>
              <a:rPr lang="en-US" i="1" dirty="0"/>
              <a:t>Dental, Hearing and </a:t>
            </a:r>
            <a:r>
              <a:rPr lang="en-US" i="1" dirty="0" smtClean="0"/>
              <a:t>Vision</a:t>
            </a:r>
          </a:p>
          <a:p>
            <a:r>
              <a:rPr lang="en-US" dirty="0" smtClean="0"/>
              <a:t>We </a:t>
            </a:r>
            <a:r>
              <a:rPr lang="en-US" dirty="0"/>
              <a:t>will facilitate these important services for our patients  including </a:t>
            </a:r>
          </a:p>
          <a:p>
            <a:pPr lvl="1"/>
            <a:r>
              <a:rPr lang="en-US" dirty="0" smtClean="0"/>
              <a:t>Regular </a:t>
            </a:r>
            <a:r>
              <a:rPr lang="en-US" dirty="0"/>
              <a:t>Optometry clinic on site for vision checks, eye health checks and </a:t>
            </a:r>
            <a:r>
              <a:rPr lang="en-US" dirty="0" smtClean="0"/>
              <a:t>glasses</a:t>
            </a:r>
          </a:p>
          <a:p>
            <a:pPr lvl="1"/>
            <a:r>
              <a:rPr lang="en-US" dirty="0" smtClean="0"/>
              <a:t>Facilitation </a:t>
            </a:r>
            <a:r>
              <a:rPr lang="en-US" dirty="0"/>
              <a:t>of linkage to Audiology and Dental services</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858000" y="228600"/>
            <a:ext cx="1600200" cy="1676400"/>
          </a:xfrm>
          <a:prstGeom prst="rect">
            <a:avLst/>
          </a:prstGeom>
        </p:spPr>
      </p:pic>
      <p:pic>
        <p:nvPicPr>
          <p:cNvPr id="5" name="Picture 4" descr="File:Ac.redribb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85800"/>
            <a:ext cx="914400" cy="1333500"/>
          </a:xfrm>
          <a:prstGeom prst="rect">
            <a:avLst/>
          </a:prstGeom>
          <a:noFill/>
          <a:extLst/>
        </p:spPr>
      </p:pic>
    </p:spTree>
    <p:extLst>
      <p:ext uri="{BB962C8B-B14F-4D97-AF65-F5344CB8AC3E}">
        <p14:creationId xmlns:p14="http://schemas.microsoft.com/office/powerpoint/2010/main" val="23087861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SOUTH</a:t>
            </a:r>
            <a:endParaRPr lang="en-US" b="1" dirty="0"/>
          </a:p>
        </p:txBody>
      </p:sp>
      <p:sp>
        <p:nvSpPr>
          <p:cNvPr id="3" name="Content Placeholder 2"/>
          <p:cNvSpPr>
            <a:spLocks noGrp="1"/>
          </p:cNvSpPr>
          <p:nvPr>
            <p:ph idx="1"/>
          </p:nvPr>
        </p:nvSpPr>
        <p:spPr>
          <a:xfrm>
            <a:off x="533400" y="1905000"/>
            <a:ext cx="8229600" cy="4525963"/>
          </a:xfrm>
        </p:spPr>
        <p:txBody>
          <a:bodyPr>
            <a:normAutofit/>
          </a:bodyPr>
          <a:lstStyle/>
          <a:p>
            <a:pPr marL="0" indent="0" algn="ctr">
              <a:buNone/>
            </a:pPr>
            <a:r>
              <a:rPr lang="en-US" i="1" dirty="0" smtClean="0"/>
              <a:t>Network and Navigation</a:t>
            </a:r>
          </a:p>
          <a:p>
            <a:r>
              <a:rPr lang="en-US" dirty="0" smtClean="0"/>
              <a:t>Social networking </a:t>
            </a:r>
            <a:r>
              <a:rPr lang="en-US" dirty="0"/>
              <a:t>for our patients, with food and activities provided on a monthly </a:t>
            </a:r>
            <a:r>
              <a:rPr lang="en-US" dirty="0" smtClean="0"/>
              <a:t>basis</a:t>
            </a:r>
          </a:p>
          <a:p>
            <a:r>
              <a:rPr lang="en-US" dirty="0" smtClean="0"/>
              <a:t>We </a:t>
            </a:r>
            <a:r>
              <a:rPr lang="en-US" dirty="0"/>
              <a:t>will hold regular peer support groups, with a social work associate where peers and the associate will help navigate members to resources throughout the city (in fitness, eye health, pain management, orthopedics, etc.). </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858000" y="228600"/>
            <a:ext cx="1600200" cy="1676400"/>
          </a:xfrm>
          <a:prstGeom prst="rect">
            <a:avLst/>
          </a:prstGeom>
        </p:spPr>
      </p:pic>
      <p:pic>
        <p:nvPicPr>
          <p:cNvPr id="5" name="Picture 4" descr="File:Ac.redribb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85800"/>
            <a:ext cx="914400" cy="1333500"/>
          </a:xfrm>
          <a:prstGeom prst="rect">
            <a:avLst/>
          </a:prstGeom>
          <a:noFill/>
          <a:extLst/>
        </p:spPr>
      </p:pic>
    </p:spTree>
    <p:extLst>
      <p:ext uri="{BB962C8B-B14F-4D97-AF65-F5344CB8AC3E}">
        <p14:creationId xmlns:p14="http://schemas.microsoft.com/office/powerpoint/2010/main" val="1567940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A50021"/>
                </a:solidFill>
              </a:rPr>
              <a:t>Launch date</a:t>
            </a:r>
            <a:endParaRPr lang="en-US" b="1" dirty="0">
              <a:solidFill>
                <a:srgbClr val="A50021"/>
              </a:solidFill>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Launch date: (soft)</a:t>
            </a:r>
          </a:p>
          <a:p>
            <a:endParaRPr lang="en-US" dirty="0"/>
          </a:p>
          <a:p>
            <a:endParaRPr lang="en-US" dirty="0" smtClean="0"/>
          </a:p>
          <a:p>
            <a:endParaRPr lang="en-US" dirty="0"/>
          </a:p>
          <a:p>
            <a:r>
              <a:rPr lang="en-US" dirty="0"/>
              <a:t>Start with Ward 86 patients and, like RAPID, </a:t>
            </a:r>
            <a:r>
              <a:rPr lang="en-US" dirty="0" smtClean="0"/>
              <a:t>will harness GTZ community to refine </a:t>
            </a:r>
            <a:r>
              <a:rPr lang="en-US" dirty="0"/>
              <a:t>systems, get feedback, disseminate city-wide</a:t>
            </a:r>
          </a:p>
          <a:p>
            <a:endParaRPr lang="en-US" dirty="0" smtClean="0"/>
          </a:p>
          <a:p>
            <a:pPr marL="0" indent="0">
              <a:buNone/>
            </a:pP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239000" y="148244"/>
            <a:ext cx="1600200" cy="1676400"/>
          </a:xfrm>
          <a:prstGeom prst="rect">
            <a:avLst/>
          </a:prstGeom>
        </p:spPr>
      </p:pic>
      <p:sp>
        <p:nvSpPr>
          <p:cNvPr id="5" name="Rectangle 4"/>
          <p:cNvSpPr/>
          <p:nvPr/>
        </p:nvSpPr>
        <p:spPr>
          <a:xfrm>
            <a:off x="1905000" y="2286000"/>
            <a:ext cx="476265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January 6, 2017</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71316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TextBox 6"/>
          <p:cNvSpPr txBox="1">
            <a:spLocks noChangeArrowheads="1"/>
          </p:cNvSpPr>
          <p:nvPr/>
        </p:nvSpPr>
        <p:spPr bwMode="auto">
          <a:xfrm>
            <a:off x="914408" y="6553200"/>
            <a:ext cx="1872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chemeClr val="bg2"/>
                </a:solidFill>
              </a:rPr>
              <a:t>Photo by Jim Herd</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7188" y="1282700"/>
            <a:ext cx="3575956" cy="312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81" y="2017712"/>
            <a:ext cx="3756025"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4705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6"/>
          <p:cNvSpPr txBox="1">
            <a:spLocks noChangeArrowheads="1"/>
          </p:cNvSpPr>
          <p:nvPr/>
        </p:nvSpPr>
        <p:spPr bwMode="auto">
          <a:xfrm>
            <a:off x="914408" y="6553200"/>
            <a:ext cx="1872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chemeClr val="bg2"/>
                </a:solidFill>
              </a:rPr>
              <a:t>Photo by Jim Herd</a:t>
            </a:r>
          </a:p>
        </p:txBody>
      </p:sp>
      <p:sp>
        <p:nvSpPr>
          <p:cNvPr id="9" name="Title 1"/>
          <p:cNvSpPr txBox="1">
            <a:spLocks/>
          </p:cNvSpPr>
          <p:nvPr/>
        </p:nvSpPr>
        <p:spPr>
          <a:xfrm>
            <a:off x="132556" y="496888"/>
            <a:ext cx="8897144" cy="1143000"/>
          </a:xfrm>
          <a:prstGeom prst="rect">
            <a:avLst/>
          </a:prstGeom>
          <a:solidFill>
            <a:srgbClr val="0033CC"/>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charset="0"/>
              </a:rPr>
              <a:t>Aging &amp; HIV: Community Discussion</a:t>
            </a:r>
            <a:endParaRPr lang="en-US" dirty="0">
              <a:solidFill>
                <a:schemeClr val="bg1"/>
              </a:solidFill>
              <a:latin typeface="Arial" charset="0"/>
            </a:endParaRPr>
          </a:p>
        </p:txBody>
      </p:sp>
      <p:sp>
        <p:nvSpPr>
          <p:cNvPr id="7" name="Content Placeholder 2"/>
          <p:cNvSpPr>
            <a:spLocks noGrp="1"/>
          </p:cNvSpPr>
          <p:nvPr>
            <p:ph idx="1"/>
          </p:nvPr>
        </p:nvSpPr>
        <p:spPr>
          <a:xfrm>
            <a:off x="1485900" y="2043114"/>
            <a:ext cx="6976864" cy="3128962"/>
          </a:xfrm>
        </p:spPr>
        <p:txBody>
          <a:bodyPr>
            <a:normAutofit/>
          </a:bodyPr>
          <a:lstStyle/>
          <a:p>
            <a:r>
              <a:rPr lang="en-US" b="1" dirty="0" smtClean="0"/>
              <a:t>Barriers/Challenges/Gaps</a:t>
            </a:r>
            <a:endParaRPr lang="en-US" dirty="0"/>
          </a:p>
          <a:p>
            <a:r>
              <a:rPr lang="en-US" b="1" dirty="0"/>
              <a:t>Strategies for </a:t>
            </a:r>
            <a:r>
              <a:rPr lang="en-US" b="1" dirty="0" smtClean="0"/>
              <a:t>success/What works</a:t>
            </a:r>
            <a:endParaRPr lang="en-US" dirty="0" smtClean="0"/>
          </a:p>
          <a:p>
            <a:r>
              <a:rPr lang="en-US" b="1" dirty="0" smtClean="0"/>
              <a:t>Questions </a:t>
            </a:r>
            <a:r>
              <a:rPr lang="en-US" b="1" dirty="0"/>
              <a:t>that </a:t>
            </a:r>
            <a:r>
              <a:rPr lang="en-US" b="1" dirty="0" smtClean="0"/>
              <a:t>remain</a:t>
            </a:r>
          </a:p>
          <a:p>
            <a:r>
              <a:rPr lang="en-US" b="1" dirty="0" smtClean="0"/>
              <a:t>Ideas, next steps</a:t>
            </a:r>
            <a:endParaRPr lang="en-US" dirty="0"/>
          </a:p>
          <a:p>
            <a:endParaRPr lang="en-US" dirty="0"/>
          </a:p>
        </p:txBody>
      </p:sp>
    </p:spTree>
    <p:extLst>
      <p:ext uri="{BB962C8B-B14F-4D97-AF65-F5344CB8AC3E}">
        <p14:creationId xmlns:p14="http://schemas.microsoft.com/office/powerpoint/2010/main" val="173082481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277835" y="171464"/>
            <a:ext cx="8586787" cy="1042987"/>
          </a:xfrm>
          <a:solidFill>
            <a:srgbClr val="0033CC"/>
          </a:solidFill>
        </p:spPr>
        <p:txBody>
          <a:bodyPr/>
          <a:lstStyle/>
          <a:p>
            <a:r>
              <a:rPr lang="en-US" sz="3600" dirty="0">
                <a:solidFill>
                  <a:schemeClr val="bg1"/>
                </a:solidFill>
                <a:latin typeface="Arial" charset="0"/>
              </a:rPr>
              <a:t>Getting to Zero SF: What are we? </a:t>
            </a:r>
          </a:p>
        </p:txBody>
      </p:sp>
      <p:sp>
        <p:nvSpPr>
          <p:cNvPr id="66562" name="Content Placeholder 2"/>
          <p:cNvSpPr>
            <a:spLocks noGrp="1"/>
          </p:cNvSpPr>
          <p:nvPr>
            <p:ph idx="1"/>
          </p:nvPr>
        </p:nvSpPr>
        <p:spPr>
          <a:xfrm>
            <a:off x="392121" y="1282701"/>
            <a:ext cx="8294680" cy="4953000"/>
          </a:xfrm>
        </p:spPr>
        <p:txBody>
          <a:bodyPr/>
          <a:lstStyle/>
          <a:p>
            <a:pPr>
              <a:lnSpc>
                <a:spcPct val="90000"/>
              </a:lnSpc>
            </a:pPr>
            <a:endParaRPr lang="en-US" sz="2400" dirty="0" smtClean="0">
              <a:latin typeface="Arial" charset="0"/>
            </a:endParaRPr>
          </a:p>
          <a:p>
            <a:pPr>
              <a:lnSpc>
                <a:spcPct val="90000"/>
              </a:lnSpc>
            </a:pPr>
            <a:r>
              <a:rPr lang="en-US" sz="2400" dirty="0" smtClean="0">
                <a:latin typeface="Arial" charset="0"/>
              </a:rPr>
              <a:t>Multi</a:t>
            </a:r>
            <a:r>
              <a:rPr lang="en-US" sz="2400" dirty="0">
                <a:latin typeface="Arial" charset="0"/>
              </a:rPr>
              <a:t>-sector independent consortium– operates under principles of </a:t>
            </a:r>
            <a:r>
              <a:rPr lang="en-US" sz="2400" u="sng" dirty="0">
                <a:latin typeface="Arial" charset="0"/>
              </a:rPr>
              <a:t>collective impact: </a:t>
            </a:r>
          </a:p>
          <a:p>
            <a:pPr marL="457200" lvl="1" indent="0">
              <a:lnSpc>
                <a:spcPct val="90000"/>
              </a:lnSpc>
              <a:buFont typeface="Arial" charset="0"/>
              <a:buNone/>
            </a:pPr>
            <a:r>
              <a:rPr lang="ja-JP" altLang="en-US" sz="2000" i="1" dirty="0">
                <a:latin typeface="Arial" charset="0"/>
              </a:rPr>
              <a:t>“</a:t>
            </a:r>
            <a:r>
              <a:rPr lang="en-US" altLang="ja-JP" sz="2000" i="1" dirty="0">
                <a:latin typeface="Arial" charset="0"/>
              </a:rPr>
              <a:t>Commitment of groups from different sectors to a common agenda to solve a specific problem.</a:t>
            </a:r>
            <a:r>
              <a:rPr lang="ja-JP" altLang="en-US" sz="2000" i="1" dirty="0">
                <a:latin typeface="Arial" charset="0"/>
              </a:rPr>
              <a:t>”</a:t>
            </a:r>
            <a:r>
              <a:rPr lang="en-US" altLang="ja-JP" sz="2000" i="1" dirty="0">
                <a:latin typeface="Arial" charset="0"/>
              </a:rPr>
              <a:t> </a:t>
            </a:r>
            <a:endParaRPr lang="en-US" altLang="ja-JP" sz="2000" i="1" dirty="0" smtClean="0">
              <a:latin typeface="Arial" charset="0"/>
            </a:endParaRPr>
          </a:p>
          <a:p>
            <a:pPr>
              <a:lnSpc>
                <a:spcPct val="90000"/>
              </a:lnSpc>
            </a:pPr>
            <a:r>
              <a:rPr lang="en-US" sz="2400" dirty="0" smtClean="0">
                <a:latin typeface="Arial" charset="0"/>
              </a:rPr>
              <a:t>Vision </a:t>
            </a:r>
            <a:endParaRPr lang="en-US" sz="2400" dirty="0">
              <a:latin typeface="Arial" charset="0"/>
            </a:endParaRPr>
          </a:p>
          <a:p>
            <a:pPr marL="457200" lvl="1" indent="0">
              <a:lnSpc>
                <a:spcPct val="90000"/>
              </a:lnSpc>
              <a:buNone/>
            </a:pPr>
            <a:r>
              <a:rPr lang="en-US" sz="2400" dirty="0">
                <a:latin typeface="Arial" charset="0"/>
              </a:rPr>
              <a:t>Become the first municipal jurisdiction in the United States to achieve the UNAIDS vision of </a:t>
            </a:r>
            <a:r>
              <a:rPr lang="ja-JP" altLang="en-US" sz="2400" dirty="0">
                <a:latin typeface="Arial" charset="0"/>
              </a:rPr>
              <a:t>“</a:t>
            </a:r>
            <a:r>
              <a:rPr lang="en-US" altLang="ja-JP" sz="2400" i="1" dirty="0">
                <a:latin typeface="Arial" charset="0"/>
                <a:cs typeface="ＭＳ Ｐゴシック" charset="0"/>
              </a:rPr>
              <a:t>Getting to Zero</a:t>
            </a:r>
            <a:r>
              <a:rPr lang="ja-JP" altLang="en-US" sz="2400" dirty="0" smtClean="0">
                <a:latin typeface="Arial" charset="0"/>
              </a:rPr>
              <a:t>”</a:t>
            </a:r>
            <a:endParaRPr lang="en-US" altLang="ja-JP" sz="2400" dirty="0" smtClean="0">
              <a:latin typeface="Arial" charset="0"/>
            </a:endParaRPr>
          </a:p>
          <a:p>
            <a:pPr marL="457200" lvl="1" indent="0">
              <a:lnSpc>
                <a:spcPct val="90000"/>
              </a:lnSpc>
              <a:buNone/>
            </a:pPr>
            <a:r>
              <a:rPr lang="en-US" altLang="ja-JP" sz="2400" dirty="0">
                <a:latin typeface="Arial" charset="0"/>
              </a:rPr>
              <a:t>	</a:t>
            </a:r>
            <a:r>
              <a:rPr lang="en-US" altLang="ja-JP" sz="2400" dirty="0" smtClean="0">
                <a:latin typeface="Arial" charset="0"/>
              </a:rPr>
              <a:t>Zero new HIV infections</a:t>
            </a:r>
          </a:p>
          <a:p>
            <a:pPr marL="457200" lvl="1" indent="0">
              <a:lnSpc>
                <a:spcPct val="90000"/>
              </a:lnSpc>
              <a:buNone/>
            </a:pPr>
            <a:r>
              <a:rPr lang="en-US" altLang="ja-JP" sz="2400" dirty="0">
                <a:latin typeface="Arial" charset="0"/>
              </a:rPr>
              <a:t>	</a:t>
            </a:r>
            <a:r>
              <a:rPr lang="en-US" altLang="ja-JP" sz="2400" dirty="0" smtClean="0">
                <a:latin typeface="Arial" charset="0"/>
              </a:rPr>
              <a:t>Zero HIV related deaths</a:t>
            </a:r>
          </a:p>
          <a:p>
            <a:pPr marL="457200" lvl="1" indent="0">
              <a:lnSpc>
                <a:spcPct val="90000"/>
              </a:lnSpc>
              <a:buNone/>
            </a:pPr>
            <a:r>
              <a:rPr lang="en-US" altLang="ja-JP" sz="2400" dirty="0">
                <a:latin typeface="Arial" charset="0"/>
              </a:rPr>
              <a:t>	</a:t>
            </a:r>
            <a:r>
              <a:rPr lang="en-US" altLang="ja-JP" sz="2400" dirty="0" smtClean="0">
                <a:latin typeface="Arial" charset="0"/>
              </a:rPr>
              <a:t>Zero stigma </a:t>
            </a:r>
            <a:endParaRPr lang="en-US" altLang="ja-JP" sz="2400" dirty="0">
              <a:latin typeface="Arial" charset="0"/>
            </a:endParaRPr>
          </a:p>
          <a:p>
            <a:pPr marL="457200" lvl="1" indent="0">
              <a:lnSpc>
                <a:spcPct val="90000"/>
              </a:lnSpc>
              <a:buFont typeface="Arial" charset="0"/>
              <a:buNone/>
            </a:pPr>
            <a:endParaRPr lang="en-US" sz="2400" dirty="0">
              <a:latin typeface="Arial" charset="0"/>
            </a:endParaRPr>
          </a:p>
        </p:txBody>
      </p:sp>
    </p:spTree>
    <p:extLst>
      <p:ext uri="{BB962C8B-B14F-4D97-AF65-F5344CB8AC3E}">
        <p14:creationId xmlns:p14="http://schemas.microsoft.com/office/powerpoint/2010/main" val="3308174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457200" y="10795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Tx/>
              <a:buNone/>
            </a:pPr>
            <a:r>
              <a:rPr lang="en-US" altLang="en-US"/>
              <a:t>San Francisco: New HIV Diagnosis, Living HIV cases and Deaths</a:t>
            </a:r>
          </a:p>
        </p:txBody>
      </p:sp>
      <p:sp>
        <p:nvSpPr>
          <p:cNvPr id="23555" name="TextBox 1"/>
          <p:cNvSpPr txBox="1">
            <a:spLocks noChangeArrowheads="1"/>
          </p:cNvSpPr>
          <p:nvPr/>
        </p:nvSpPr>
        <p:spPr bwMode="auto">
          <a:xfrm>
            <a:off x="6934200" y="2499757"/>
            <a:ext cx="2286000" cy="267765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pPr>
            <a:r>
              <a:rPr lang="en-US" altLang="en-US" sz="2400" dirty="0"/>
              <a:t>15,995 living with HIV</a:t>
            </a:r>
          </a:p>
          <a:p>
            <a:pPr eaLnBrk="1" hangingPunct="1">
              <a:spcBef>
                <a:spcPct val="0"/>
              </a:spcBef>
            </a:pPr>
            <a:r>
              <a:rPr lang="en-US" altLang="en-US" sz="2400" dirty="0"/>
              <a:t>255 new diagnosis (17% decline)</a:t>
            </a:r>
          </a:p>
          <a:p>
            <a:pPr eaLnBrk="1" hangingPunct="1">
              <a:spcBef>
                <a:spcPct val="0"/>
              </a:spcBef>
            </a:pPr>
            <a:r>
              <a:rPr lang="en-US" altLang="en-US" sz="2400" dirty="0"/>
              <a:t>197 deaths </a:t>
            </a:r>
          </a:p>
        </p:txBody>
      </p:sp>
      <p:pic>
        <p:nvPicPr>
          <p:cNvPr id="23556" name="Picture 4"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4"/>
            <a:ext cx="7315200"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2438400" y="2130425"/>
            <a:ext cx="1715278"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Universal ART </a:t>
            </a:r>
          </a:p>
        </p:txBody>
      </p:sp>
      <p:sp>
        <p:nvSpPr>
          <p:cNvPr id="23558" name="TextBox 11"/>
          <p:cNvSpPr txBox="1">
            <a:spLocks noChangeArrowheads="1"/>
          </p:cNvSpPr>
          <p:nvPr/>
        </p:nvSpPr>
        <p:spPr bwMode="auto">
          <a:xfrm>
            <a:off x="3657600" y="2814639"/>
            <a:ext cx="783228"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PrEP </a:t>
            </a:r>
          </a:p>
        </p:txBody>
      </p:sp>
      <p:sp>
        <p:nvSpPr>
          <p:cNvPr id="23559" name="TextBox 11"/>
          <p:cNvSpPr txBox="1">
            <a:spLocks noChangeArrowheads="1"/>
          </p:cNvSpPr>
          <p:nvPr/>
        </p:nvSpPr>
        <p:spPr bwMode="auto">
          <a:xfrm>
            <a:off x="4543509" y="3001964"/>
            <a:ext cx="710451" cy="36933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GTZ </a:t>
            </a:r>
          </a:p>
        </p:txBody>
      </p:sp>
    </p:spTree>
    <p:extLst>
      <p:ext uri="{BB962C8B-B14F-4D97-AF65-F5344CB8AC3E}">
        <p14:creationId xmlns:p14="http://schemas.microsoft.com/office/powerpoint/2010/main" val="24411087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228604" y="192088"/>
            <a:ext cx="8772524" cy="1143000"/>
          </a:xfrm>
          <a:solidFill>
            <a:srgbClr val="0033CC"/>
          </a:solidFill>
        </p:spPr>
        <p:txBody>
          <a:bodyPr>
            <a:normAutofit/>
          </a:bodyPr>
          <a:lstStyle/>
          <a:p>
            <a:pPr>
              <a:defRPr/>
            </a:pPr>
            <a:r>
              <a:rPr lang="en-US" dirty="0">
                <a:solidFill>
                  <a:schemeClr val="bg1"/>
                </a:solidFill>
                <a:ea typeface="+mj-ea"/>
                <a:cs typeface="+mj-cs"/>
              </a:rPr>
              <a:t>Strategic Plan: Signature Initiatives </a:t>
            </a:r>
          </a:p>
        </p:txBody>
      </p:sp>
      <p:sp>
        <p:nvSpPr>
          <p:cNvPr id="68610" name="Content Placeholder 2"/>
          <p:cNvSpPr>
            <a:spLocks noGrp="1"/>
          </p:cNvSpPr>
          <p:nvPr>
            <p:ph idx="1"/>
          </p:nvPr>
        </p:nvSpPr>
        <p:spPr>
          <a:xfrm>
            <a:off x="457200" y="1752600"/>
            <a:ext cx="8229600" cy="2514600"/>
          </a:xfrm>
        </p:spPr>
        <p:txBody>
          <a:bodyPr/>
          <a:lstStyle/>
          <a:p>
            <a:pPr marL="514350" indent="-514350">
              <a:buFont typeface="Arial" charset="0"/>
              <a:buAutoNum type="arabicPeriod"/>
            </a:pPr>
            <a:r>
              <a:rPr lang="en-US" sz="2800" dirty="0">
                <a:latin typeface="Arial" charset="0"/>
              </a:rPr>
              <a:t>City wide coordinated </a:t>
            </a:r>
            <a:r>
              <a:rPr lang="en-US" sz="2800" dirty="0" err="1">
                <a:latin typeface="Arial" charset="0"/>
              </a:rPr>
              <a:t>PrEP</a:t>
            </a:r>
            <a:r>
              <a:rPr lang="en-US" sz="2800" dirty="0">
                <a:latin typeface="Arial" charset="0"/>
              </a:rPr>
              <a:t> </a:t>
            </a:r>
            <a:r>
              <a:rPr lang="en-US" sz="2800" dirty="0" smtClean="0">
                <a:latin typeface="Arial" charset="0"/>
              </a:rPr>
              <a:t>rollout</a:t>
            </a:r>
            <a:endParaRPr lang="en-US" sz="2800" dirty="0">
              <a:latin typeface="Arial" charset="0"/>
            </a:endParaRPr>
          </a:p>
          <a:p>
            <a:pPr marL="514350" indent="-514350">
              <a:buFont typeface="Arial" charset="0"/>
              <a:buAutoNum type="arabicPeriod"/>
            </a:pPr>
            <a:r>
              <a:rPr lang="en-US" sz="2800" dirty="0">
                <a:latin typeface="Arial" charset="0"/>
              </a:rPr>
              <a:t>Rapid ART start with treatment hubs</a:t>
            </a:r>
          </a:p>
          <a:p>
            <a:pPr marL="514350" indent="-514350">
              <a:buFont typeface="Arial" charset="0"/>
              <a:buAutoNum type="arabicPeriod"/>
            </a:pPr>
            <a:r>
              <a:rPr lang="en-US" sz="2800" dirty="0">
                <a:latin typeface="Arial" charset="0"/>
              </a:rPr>
              <a:t>Patient centered linkage, engagement, retention in care </a:t>
            </a:r>
          </a:p>
        </p:txBody>
      </p:sp>
      <p:sp>
        <p:nvSpPr>
          <p:cNvPr id="68611" name="TextBox 1"/>
          <p:cNvSpPr txBox="1">
            <a:spLocks noChangeArrowheads="1"/>
          </p:cNvSpPr>
          <p:nvPr/>
        </p:nvSpPr>
        <p:spPr bwMode="auto">
          <a:xfrm>
            <a:off x="1066800" y="4005289"/>
            <a:ext cx="6400800" cy="13849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t>Committee for each initiative + cross cutting </a:t>
            </a:r>
            <a:r>
              <a:rPr lang="en-US" sz="2800" dirty="0" smtClean="0"/>
              <a:t>ending stigma </a:t>
            </a:r>
            <a:r>
              <a:rPr lang="en-US" sz="2800" dirty="0"/>
              <a:t>committee has action plan, metrics and milestones. </a:t>
            </a:r>
          </a:p>
        </p:txBody>
      </p:sp>
    </p:spTree>
    <p:extLst>
      <p:ext uri="{BB962C8B-B14F-4D97-AF65-F5344CB8AC3E}">
        <p14:creationId xmlns:p14="http://schemas.microsoft.com/office/powerpoint/2010/main" val="1370211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TextBox 6"/>
          <p:cNvSpPr txBox="1">
            <a:spLocks noChangeArrowheads="1"/>
          </p:cNvSpPr>
          <p:nvPr/>
        </p:nvSpPr>
        <p:spPr bwMode="auto">
          <a:xfrm>
            <a:off x="1613210" y="6591300"/>
            <a:ext cx="1872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chemeClr val="bg2"/>
                </a:solidFill>
              </a:rPr>
              <a:t>Photo by Jim Herd</a:t>
            </a:r>
          </a:p>
        </p:txBody>
      </p:sp>
      <p:pic>
        <p:nvPicPr>
          <p:cNvPr id="6246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1640" y="4521033"/>
            <a:ext cx="2461793" cy="184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9525" y="2337124"/>
            <a:ext cx="3752850" cy="186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156" y="4521162"/>
            <a:ext cx="2773819" cy="1845899"/>
          </a:xfrm>
          <a:prstGeom prst="rect">
            <a:avLst/>
          </a:prstGeom>
        </p:spPr>
      </p:pic>
      <p:sp>
        <p:nvSpPr>
          <p:cNvPr id="9" name="Title 1"/>
          <p:cNvSpPr txBox="1">
            <a:spLocks/>
          </p:cNvSpPr>
          <p:nvPr/>
        </p:nvSpPr>
        <p:spPr>
          <a:xfrm>
            <a:off x="128590" y="496888"/>
            <a:ext cx="8872538" cy="1143000"/>
          </a:xfrm>
          <a:prstGeom prst="rect">
            <a:avLst/>
          </a:prstGeom>
          <a:solidFill>
            <a:srgbClr val="0033CC"/>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Arial" charset="0"/>
              </a:rPr>
              <a:t>GTZ Committee Chairs Panel</a:t>
            </a:r>
            <a:endParaRPr lang="en-US" dirty="0">
              <a:solidFill>
                <a:schemeClr val="bg1"/>
              </a:solidFill>
              <a:latin typeface="Arial" charset="0"/>
            </a:endParaRPr>
          </a:p>
        </p:txBody>
      </p:sp>
    </p:spTree>
    <p:extLst>
      <p:ext uri="{BB962C8B-B14F-4D97-AF65-F5344CB8AC3E}">
        <p14:creationId xmlns:p14="http://schemas.microsoft.com/office/powerpoint/2010/main" val="723012042"/>
      </p:ext>
    </p:extLst>
  </p:cSld>
  <p:clrMapOvr>
    <a:masterClrMapping/>
  </p:clrMapOvr>
  <p:transition>
    <p:fade/>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11.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12.xml><?xml version="1.0" encoding="utf-8"?>
<a:theme xmlns:a="http://schemas.openxmlformats.org/drawingml/2006/main" name="1_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13.xml><?xml version="1.0" encoding="utf-8"?>
<a:theme xmlns:a="http://schemas.openxmlformats.org/drawingml/2006/main" name="2_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14.xml><?xml version="1.0" encoding="utf-8"?>
<a:theme xmlns:a="http://schemas.openxmlformats.org/drawingml/2006/main" name="3_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15.xml><?xml version="1.0" encoding="utf-8"?>
<a:theme xmlns:a="http://schemas.openxmlformats.org/drawingml/2006/main" name="4_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16.xml><?xml version="1.0" encoding="utf-8"?>
<a:theme xmlns:a="http://schemas.openxmlformats.org/drawingml/2006/main" name="5_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Metropolitan" id="{4C5440D6-04D2-4954-96CF-F251137069B2}" vid="{79CFCA13-9412-4290-BB4B-85112F88857B}"/>
    </a:ext>
  </a:extLst>
</a:theme>
</file>

<file path=ppt/theme/theme17.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8.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9.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Alejandro_CSUN">
  <a:themeElements>
    <a:clrScheme name="CFHC Colors">
      <a:dk1>
        <a:sysClr val="windowText" lastClr="000000"/>
      </a:dk1>
      <a:lt1>
        <a:sysClr val="window" lastClr="FFFFFF"/>
      </a:lt1>
      <a:dk2>
        <a:srgbClr val="007D68"/>
      </a:dk2>
      <a:lt2>
        <a:srgbClr val="89CCE2"/>
      </a:lt2>
      <a:accent1>
        <a:srgbClr val="7D4199"/>
      </a:accent1>
      <a:accent2>
        <a:srgbClr val="F15E22"/>
      </a:accent2>
      <a:accent3>
        <a:srgbClr val="BF2E1A"/>
      </a:accent3>
      <a:accent4>
        <a:srgbClr val="78A22F"/>
      </a:accent4>
      <a:accent5>
        <a:srgbClr val="89CCE2"/>
      </a:accent5>
      <a:accent6>
        <a:srgbClr val="007D68"/>
      </a:accent6>
      <a:hlink>
        <a:srgbClr val="F15E22"/>
      </a:hlink>
      <a:folHlink>
        <a:srgbClr val="7D41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1.xml><?xml version="1.0" encoding="utf-8"?>
<a:theme xmlns:a="http://schemas.openxmlformats.org/drawingml/2006/main" name="4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2.xml><?xml version="1.0" encoding="utf-8"?>
<a:theme xmlns:a="http://schemas.openxmlformats.org/drawingml/2006/main" name="5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3.xml><?xml version="1.0" encoding="utf-8"?>
<a:theme xmlns:a="http://schemas.openxmlformats.org/drawingml/2006/main" name="6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4.xml><?xml version="1.0" encoding="utf-8"?>
<a:theme xmlns:a="http://schemas.openxmlformats.org/drawingml/2006/main" name="7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4.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5.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6.xml><?xml version="1.0" encoding="utf-8"?>
<a:theme xmlns:a="http://schemas.openxmlformats.org/drawingml/2006/main" name="3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7.xml><?xml version="1.0" encoding="utf-8"?>
<a:theme xmlns:a="http://schemas.openxmlformats.org/drawingml/2006/main" name="4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8.xml><?xml version="1.0" encoding="utf-8"?>
<a:theme xmlns:a="http://schemas.openxmlformats.org/drawingml/2006/main" name="5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9.xml><?xml version="1.0" encoding="utf-8"?>
<a:theme xmlns:a="http://schemas.openxmlformats.org/drawingml/2006/main" name="6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2299</TotalTime>
  <Words>3224</Words>
  <Application>Microsoft Office PowerPoint</Application>
  <PresentationFormat>On-screen Show (4:3)</PresentationFormat>
  <Paragraphs>406</Paragraphs>
  <Slides>54</Slides>
  <Notes>54</Notes>
  <HiddenSlides>0</HiddenSlides>
  <MMClips>1</MMClips>
  <ScaleCrop>false</ScaleCrop>
  <HeadingPairs>
    <vt:vector size="4" baseType="variant">
      <vt:variant>
        <vt:lpstr>Theme</vt:lpstr>
      </vt:variant>
      <vt:variant>
        <vt:i4>24</vt:i4>
      </vt:variant>
      <vt:variant>
        <vt:lpstr>Slide Titles</vt:lpstr>
      </vt:variant>
      <vt:variant>
        <vt:i4>54</vt:i4>
      </vt:variant>
    </vt:vector>
  </HeadingPairs>
  <TitlesOfParts>
    <vt:vector size="78" baseType="lpstr">
      <vt:lpstr>Office Theme</vt:lpstr>
      <vt:lpstr>Alejandro_CSUN</vt:lpstr>
      <vt:lpstr>Organic</vt:lpstr>
      <vt:lpstr>1_Organic</vt:lpstr>
      <vt:lpstr>2_Organic</vt:lpstr>
      <vt:lpstr>3_Organic</vt:lpstr>
      <vt:lpstr>4_Organic</vt:lpstr>
      <vt:lpstr>5_Organic</vt:lpstr>
      <vt:lpstr>6_Organic</vt:lpstr>
      <vt:lpstr>7_Organic</vt:lpstr>
      <vt:lpstr>Metropolitan</vt:lpstr>
      <vt:lpstr>1_Metropolitan</vt:lpstr>
      <vt:lpstr>2_Metropolitan</vt:lpstr>
      <vt:lpstr>3_Metropolitan</vt:lpstr>
      <vt:lpstr>4_Metropolitan</vt:lpstr>
      <vt:lpstr>5_Metropolitan</vt:lpstr>
      <vt:lpstr>Slipstream</vt:lpstr>
      <vt:lpstr>1_Slipstream</vt:lpstr>
      <vt:lpstr>2_Slipstream</vt:lpstr>
      <vt:lpstr>3_Slipstream</vt:lpstr>
      <vt:lpstr>4_Slipstream</vt:lpstr>
      <vt:lpstr>5_Slipstream</vt:lpstr>
      <vt:lpstr>6_Slipstream</vt:lpstr>
      <vt:lpstr>7_Slipstream</vt:lpstr>
      <vt:lpstr>“Getting to Zero” in San Francisco Consortium  </vt:lpstr>
      <vt:lpstr> Welcome and Many thanks to our sponsors and to the &gt;200 members for all of their volunteer work! </vt:lpstr>
      <vt:lpstr>Dave Robb </vt:lpstr>
      <vt:lpstr>Agenda</vt:lpstr>
      <vt:lpstr>PowerPoint Presentation</vt:lpstr>
      <vt:lpstr>Getting to Zero SF: What are we? </vt:lpstr>
      <vt:lpstr>PowerPoint Presentation</vt:lpstr>
      <vt:lpstr>Strategic Plan: Signature Initiatives </vt:lpstr>
      <vt:lpstr>PowerPoint Presentation</vt:lpstr>
      <vt:lpstr>GTZ PrEP Committee</vt:lpstr>
      <vt:lpstr>PrEP Achievements/Highlights</vt:lpstr>
      <vt:lpstr>PowerPoint Presentation</vt:lpstr>
      <vt:lpstr>PowerPoint Presentation</vt:lpstr>
      <vt:lpstr>PowerPoint Presentation</vt:lpstr>
      <vt:lpstr>PowerPoint Presentation</vt:lpstr>
      <vt:lpstr>R&amp;R Achievements/Highlights</vt:lpstr>
      <vt:lpstr>PowerPoint Presentation</vt:lpstr>
      <vt:lpstr>PowerPoint Presentation</vt:lpstr>
      <vt:lpstr>PowerPoint Presentation</vt:lpstr>
      <vt:lpstr>PowerPoint Presentation</vt:lpstr>
      <vt:lpstr>HIV and Aging San Francisco Getting to Zero Consortium December 1, 2016 </vt:lpstr>
      <vt:lpstr>Percentage of Persons Living with HIV &gt;50 years old, United States  </vt:lpstr>
      <vt:lpstr>Challenges in Caring for the 50+ Population</vt:lpstr>
      <vt:lpstr>PowerPoint Presentation</vt:lpstr>
      <vt:lpstr>Key Considerations when Caring for  Older HIV-infected Patients</vt:lpstr>
      <vt:lpstr>Emerging Issues: Psycho-social</vt:lpstr>
      <vt:lpstr>Barriers &amp; Systemic Challenges to Care</vt:lpstr>
      <vt:lpstr> Thank You</vt:lpstr>
      <vt:lpstr>HIV/AIDS &amp; Aging </vt:lpstr>
      <vt:lpstr>Shanti Project History</vt:lpstr>
      <vt:lpstr>Shanti’s HIV+ Clients Served  by Age Range</vt:lpstr>
      <vt:lpstr>Shanti Services available to Seniors living with HIV</vt:lpstr>
      <vt:lpstr>Shanti Services available to Seniors living with HIV (Continued)</vt:lpstr>
      <vt:lpstr>Shanti and the Aging Population  of San Francisco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VINCE CRISOSTOMO Program Manager 415-217-9128 vcrisostomo@sfaf.org</vt:lpstr>
      <vt:lpstr>PowerPoint Presentation</vt:lpstr>
      <vt:lpstr>Why this program exists</vt:lpstr>
      <vt:lpstr>1st step: Focus groups</vt:lpstr>
      <vt:lpstr>How does Golden Compass fit into GTZ?</vt:lpstr>
      <vt:lpstr>4 points of the program like a compass</vt:lpstr>
      <vt:lpstr>NORTH</vt:lpstr>
      <vt:lpstr>EAST</vt:lpstr>
      <vt:lpstr>WEST</vt:lpstr>
      <vt:lpstr>SOUTH</vt:lpstr>
      <vt:lpstr>Launch date</vt:lpstr>
      <vt:lpstr>PowerPoint Presentation</vt:lpstr>
      <vt:lpstr>PowerPoint Presentation</vt:lpstr>
    </vt:vector>
  </TitlesOfParts>
  <Company>UC San Francisco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Stigma Committee</dc:title>
  <dc:creator>Wayne Steward</dc:creator>
  <cp:lastModifiedBy>Liebi, Courtney D</cp:lastModifiedBy>
  <cp:revision>143</cp:revision>
  <cp:lastPrinted>2016-12-01T23:36:51Z</cp:lastPrinted>
  <dcterms:created xsi:type="dcterms:W3CDTF">2015-06-09T14:30:55Z</dcterms:created>
  <dcterms:modified xsi:type="dcterms:W3CDTF">2016-12-02T18:23:55Z</dcterms:modified>
</cp:coreProperties>
</file>