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9" r:id="rId2"/>
    <p:sldId id="279" r:id="rId3"/>
    <p:sldId id="278" r:id="rId4"/>
    <p:sldId id="268" r:id="rId5"/>
    <p:sldId id="275" r:id="rId6"/>
    <p:sldId id="289" r:id="rId7"/>
    <p:sldId id="264" r:id="rId8"/>
    <p:sldId id="276" r:id="rId9"/>
    <p:sldId id="266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FF5050"/>
    <a:srgbClr val="FFD438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13" autoAdjust="0"/>
  </p:normalViewPr>
  <p:slideViewPr>
    <p:cSldViewPr snapToGrid="0" snapToObjects="1">
      <p:cViewPr>
        <p:scale>
          <a:sx n="80" d="100"/>
          <a:sy n="80" d="100"/>
        </p:scale>
        <p:origin x="-71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49383449710301"/>
          <c:y val="3.56111111111111E-2"/>
          <c:w val="0.80256846431931905"/>
          <c:h val="0.874176071741031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 Diagnosis</c:v>
                </c:pt>
              </c:strCache>
            </c:strRef>
          </c:tx>
          <c:spPr>
            <a:solidFill>
              <a:srgbClr val="FFD438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DX to Care</c:v>
                </c:pt>
                <c:pt idx="1">
                  <c:v>Care to ART</c:v>
                </c:pt>
                <c:pt idx="2">
                  <c:v>ART to VSP</c:v>
                </c:pt>
                <c:pt idx="3">
                  <c:v>DX to VSP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30</c:v>
                </c:pt>
                <c:pt idx="2">
                  <c:v>70</c:v>
                </c:pt>
                <c:pt idx="3">
                  <c:v>147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 Diagnosis</c:v>
                </c:pt>
              </c:strCache>
            </c:strRef>
          </c:tx>
          <c:spPr>
            <a:solidFill>
              <a:srgbClr val="CCCC00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DX to Care</c:v>
                </c:pt>
                <c:pt idx="1">
                  <c:v>Care to ART</c:v>
                </c:pt>
                <c:pt idx="2">
                  <c:v>ART to VSP</c:v>
                </c:pt>
                <c:pt idx="3">
                  <c:v>DX to VSP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</c:v>
                </c:pt>
                <c:pt idx="1">
                  <c:v>26</c:v>
                </c:pt>
                <c:pt idx="2">
                  <c:v>70</c:v>
                </c:pt>
                <c:pt idx="3">
                  <c:v>131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2014 Diagnosis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DX to Care</c:v>
                </c:pt>
                <c:pt idx="1">
                  <c:v>Care to ART</c:v>
                </c:pt>
                <c:pt idx="2">
                  <c:v>ART to VSP</c:v>
                </c:pt>
                <c:pt idx="3">
                  <c:v>DX to VSP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7</c:v>
                </c:pt>
                <c:pt idx="1">
                  <c:v>14</c:v>
                </c:pt>
                <c:pt idx="2">
                  <c:v>49</c:v>
                </c:pt>
                <c:pt idx="3">
                  <c:v>88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9"/>
        <c:overlap val="-10"/>
        <c:axId val="144910976"/>
        <c:axId val="175853952"/>
      </c:barChart>
      <c:catAx>
        <c:axId val="144910976"/>
        <c:scaling>
          <c:orientation val="minMax"/>
        </c:scaling>
        <c:delete val="0"/>
        <c:axPos val="b"/>
        <c:majorTickMark val="out"/>
        <c:minorTickMark val="none"/>
        <c:tickLblPos val="nextTo"/>
        <c:crossAx val="175853952"/>
        <c:crosses val="autoZero"/>
        <c:auto val="1"/>
        <c:lblAlgn val="ctr"/>
        <c:lblOffset val="100"/>
        <c:noMultiLvlLbl val="0"/>
      </c:catAx>
      <c:valAx>
        <c:axId val="1758539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Median Days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449109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5706783211731601"/>
          <c:y val="0.10101990376203"/>
          <c:w val="0.23589852873895301"/>
          <c:h val="0.16462664041994701"/>
        </c:manualLayout>
      </c:layout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85000"/>
      </a:schemeClr>
    </a:solidFill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586419753086"/>
          <c:y val="4.1585404034456298E-2"/>
          <c:w val="0.79527000097209999"/>
          <c:h val="0.87819012219057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 Diagnosis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White</c:v>
                </c:pt>
                <c:pt idx="1">
                  <c:v>African American</c:v>
                </c:pt>
                <c:pt idx="2">
                  <c:v>Latino</c:v>
                </c:pt>
                <c:pt idx="3">
                  <c:v>API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</c:v>
                </c:pt>
                <c:pt idx="1">
                  <c:v>0.17</c:v>
                </c:pt>
                <c:pt idx="2">
                  <c:v>0.2</c:v>
                </c:pt>
                <c:pt idx="3">
                  <c:v>0.28000000000000003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 Diagnosis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White</c:v>
                </c:pt>
                <c:pt idx="1">
                  <c:v>African American</c:v>
                </c:pt>
                <c:pt idx="2">
                  <c:v>Latino</c:v>
                </c:pt>
                <c:pt idx="3">
                  <c:v>API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0.17</c:v>
                </c:pt>
                <c:pt idx="1">
                  <c:v>0.19</c:v>
                </c:pt>
                <c:pt idx="2">
                  <c:v>0.14000000000000001</c:v>
                </c:pt>
                <c:pt idx="3">
                  <c:v>0.31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2014 Diagnosis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White</c:v>
                </c:pt>
                <c:pt idx="1">
                  <c:v>African American</c:v>
                </c:pt>
                <c:pt idx="2">
                  <c:v>Latino</c:v>
                </c:pt>
                <c:pt idx="3">
                  <c:v>API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0.13</c:v>
                </c:pt>
                <c:pt idx="1">
                  <c:v>0.22</c:v>
                </c:pt>
                <c:pt idx="2">
                  <c:v>0.16</c:v>
                </c:pt>
                <c:pt idx="3">
                  <c:v>0.24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28636672"/>
        <c:axId val="28638208"/>
      </c:bar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2014 Overall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White</c:v>
                </c:pt>
                <c:pt idx="1">
                  <c:v>African American</c:v>
                </c:pt>
                <c:pt idx="2">
                  <c:v>Latino</c:v>
                </c:pt>
                <c:pt idx="3">
                  <c:v>API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0.16</c:v>
                </c:pt>
                <c:pt idx="1">
                  <c:v>0.16</c:v>
                </c:pt>
                <c:pt idx="2">
                  <c:v>0.16</c:v>
                </c:pt>
                <c:pt idx="3">
                  <c:v>0.16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723840"/>
        <c:axId val="28722304"/>
      </c:lineChart>
      <c:catAx>
        <c:axId val="28636672"/>
        <c:scaling>
          <c:orientation val="minMax"/>
        </c:scaling>
        <c:delete val="0"/>
        <c:axPos val="b"/>
        <c:majorTickMark val="out"/>
        <c:minorTickMark val="none"/>
        <c:tickLblPos val="nextTo"/>
        <c:crossAx val="28638208"/>
        <c:crosses val="autoZero"/>
        <c:auto val="1"/>
        <c:lblAlgn val="ctr"/>
        <c:lblOffset val="100"/>
        <c:noMultiLvlLbl val="0"/>
      </c:catAx>
      <c:valAx>
        <c:axId val="286382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% of Late Diagnoses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2.1604938271604899E-2"/>
              <c:y val="0.28018943150883002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crossAx val="28636672"/>
        <c:crosses val="autoZero"/>
        <c:crossBetween val="between"/>
      </c:valAx>
      <c:valAx>
        <c:axId val="28722304"/>
        <c:scaling>
          <c:orientation val="minMax"/>
          <c:max val="0.35"/>
          <c:min val="0"/>
        </c:scaling>
        <c:delete val="0"/>
        <c:axPos val="r"/>
        <c:numFmt formatCode="0%" sourceLinked="1"/>
        <c:majorTickMark val="out"/>
        <c:minorTickMark val="none"/>
        <c:tickLblPos val="nextTo"/>
        <c:crossAx val="28723840"/>
        <c:crosses val="max"/>
        <c:crossBetween val="midCat"/>
        <c:majorUnit val="0.16"/>
        <c:minorUnit val="3.2000000000000001E-2"/>
      </c:valAx>
      <c:catAx>
        <c:axId val="28723840"/>
        <c:scaling>
          <c:orientation val="minMax"/>
        </c:scaling>
        <c:delete val="0"/>
        <c:axPos val="t"/>
        <c:majorTickMark val="none"/>
        <c:minorTickMark val="none"/>
        <c:tickLblPos val="none"/>
        <c:crossAx val="28722304"/>
        <c:crosses val="max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6388463594828401"/>
          <c:y val="5.76772280285986E-2"/>
          <c:w val="0.19521653543307099"/>
          <c:h val="0.24113498055551899"/>
        </c:manualLayout>
      </c:layout>
      <c:overlay val="1"/>
    </c:legend>
    <c:plotVisOnly val="1"/>
    <c:dispBlanksAs val="gap"/>
    <c:showDLblsOverMax val="0"/>
  </c:chart>
  <c:spPr>
    <a:solidFill>
      <a:schemeClr val="bg1">
        <a:lumMod val="85000"/>
      </a:schemeClr>
    </a:solidFill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39678720715501"/>
          <c:y val="0.13358188660152401"/>
          <c:w val="0.76735300395142902"/>
          <c:h val="0.631896740472349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3-year survival</c:v>
                </c:pt>
              </c:strCache>
            </c:strRef>
          </c:tx>
          <c:spPr>
            <a:solidFill>
              <a:srgbClr val="FFD438"/>
            </a:solidFill>
          </c:spPr>
          <c:invertIfNegative val="0"/>
          <c:dLbls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Sheet2!$A$2:$A$14</c:f>
              <c:strCache>
                <c:ptCount val="13"/>
                <c:pt idx="0">
                  <c:v>White</c:v>
                </c:pt>
                <c:pt idx="1">
                  <c:v>African American</c:v>
                </c:pt>
                <c:pt idx="2">
                  <c:v>Latino</c:v>
                </c:pt>
                <c:pt idx="3">
                  <c:v>Asian/PI</c:v>
                </c:pt>
                <c:pt idx="5">
                  <c:v>MSM</c:v>
                </c:pt>
                <c:pt idx="6">
                  <c:v>PWID</c:v>
                </c:pt>
                <c:pt idx="7">
                  <c:v>MSM-PWID</c:v>
                </c:pt>
                <c:pt idx="8">
                  <c:v>Heterosexual</c:v>
                </c:pt>
                <c:pt idx="10">
                  <c:v>Male</c:v>
                </c:pt>
                <c:pt idx="11">
                  <c:v>Female</c:v>
                </c:pt>
                <c:pt idx="12">
                  <c:v>Transfemale </c:v>
                </c:pt>
              </c:strCache>
            </c:strRef>
          </c:cat>
          <c:val>
            <c:numRef>
              <c:f>Sheet2!$B$2:$B$14</c:f>
              <c:numCache>
                <c:formatCode>0%</c:formatCode>
                <c:ptCount val="13"/>
                <c:pt idx="0">
                  <c:v>0.91</c:v>
                </c:pt>
                <c:pt idx="1">
                  <c:v>0.86</c:v>
                </c:pt>
                <c:pt idx="2">
                  <c:v>0.93</c:v>
                </c:pt>
                <c:pt idx="3">
                  <c:v>0.93</c:v>
                </c:pt>
                <c:pt idx="5">
                  <c:v>0.93</c:v>
                </c:pt>
                <c:pt idx="6">
                  <c:v>0.83</c:v>
                </c:pt>
                <c:pt idx="7">
                  <c:v>0.88</c:v>
                </c:pt>
                <c:pt idx="8">
                  <c:v>0.86</c:v>
                </c:pt>
                <c:pt idx="10">
                  <c:v>0.9</c:v>
                </c:pt>
                <c:pt idx="11">
                  <c:v>0.85</c:v>
                </c:pt>
                <c:pt idx="1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5-year survival</c:v>
                </c:pt>
              </c:strCache>
            </c:strRef>
          </c:tx>
          <c:spPr>
            <a:solidFill>
              <a:srgbClr val="B5BE03"/>
            </a:solidFill>
          </c:spPr>
          <c:invertIfNegative val="0"/>
          <c:dLbls>
            <c:txPr>
              <a:bodyPr/>
              <a:lstStyle/>
              <a:p>
                <a:pPr>
                  <a:defRPr sz="1200" b="0" i="0" u="none" strike="noStrike" baseline="0">
                    <a:solidFill>
                      <a:sysClr val="windowText" lastClr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Sheet2!$A$2:$A$14</c:f>
              <c:strCache>
                <c:ptCount val="13"/>
                <c:pt idx="0">
                  <c:v>White</c:v>
                </c:pt>
                <c:pt idx="1">
                  <c:v>African American</c:v>
                </c:pt>
                <c:pt idx="2">
                  <c:v>Latino</c:v>
                </c:pt>
                <c:pt idx="3">
                  <c:v>Asian/PI</c:v>
                </c:pt>
                <c:pt idx="5">
                  <c:v>MSM</c:v>
                </c:pt>
                <c:pt idx="6">
                  <c:v>PWID</c:v>
                </c:pt>
                <c:pt idx="7">
                  <c:v>MSM-PWID</c:v>
                </c:pt>
                <c:pt idx="8">
                  <c:v>Heterosexual</c:v>
                </c:pt>
                <c:pt idx="10">
                  <c:v>Male</c:v>
                </c:pt>
                <c:pt idx="11">
                  <c:v>Female</c:v>
                </c:pt>
                <c:pt idx="12">
                  <c:v>Transfemale </c:v>
                </c:pt>
              </c:strCache>
            </c:strRef>
          </c:cat>
          <c:val>
            <c:numRef>
              <c:f>Sheet2!$C$2:$C$14</c:f>
              <c:numCache>
                <c:formatCode>0%</c:formatCode>
                <c:ptCount val="13"/>
                <c:pt idx="0">
                  <c:v>0.88</c:v>
                </c:pt>
                <c:pt idx="1">
                  <c:v>0.79</c:v>
                </c:pt>
                <c:pt idx="2">
                  <c:v>0.9</c:v>
                </c:pt>
                <c:pt idx="3">
                  <c:v>0.92</c:v>
                </c:pt>
                <c:pt idx="5">
                  <c:v>0.9</c:v>
                </c:pt>
                <c:pt idx="6">
                  <c:v>0.75</c:v>
                </c:pt>
                <c:pt idx="7">
                  <c:v>0.83</c:v>
                </c:pt>
                <c:pt idx="8">
                  <c:v>0.82</c:v>
                </c:pt>
                <c:pt idx="10">
                  <c:v>0.87</c:v>
                </c:pt>
                <c:pt idx="11">
                  <c:v>0.81</c:v>
                </c:pt>
                <c:pt idx="12">
                  <c:v>0.91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8779648"/>
        <c:axId val="28781184"/>
      </c:barChart>
      <c:lineChart>
        <c:grouping val="standard"/>
        <c:varyColors val="0"/>
        <c:ser>
          <c:idx val="2"/>
          <c:order val="2"/>
          <c:tx>
            <c:strRef>
              <c:f>Sheet2!$D$1</c:f>
              <c:strCache>
                <c:ptCount val="1"/>
                <c:pt idx="0">
                  <c:v>5-year overall</c:v>
                </c:pt>
              </c:strCache>
            </c:strRef>
          </c:tx>
          <c:spPr>
            <a:ln>
              <a:solidFill>
                <a:srgbClr val="FF5050"/>
              </a:solidFill>
            </a:ln>
          </c:spPr>
          <c:marker>
            <c:symbol val="none"/>
          </c:marker>
          <c:cat>
            <c:strRef>
              <c:f>Sheet2!$A$2:$A$14</c:f>
              <c:strCache>
                <c:ptCount val="13"/>
                <c:pt idx="0">
                  <c:v>White</c:v>
                </c:pt>
                <c:pt idx="1">
                  <c:v>African American</c:v>
                </c:pt>
                <c:pt idx="2">
                  <c:v>Latino</c:v>
                </c:pt>
                <c:pt idx="3">
                  <c:v>Asian/PI</c:v>
                </c:pt>
                <c:pt idx="5">
                  <c:v>MSM</c:v>
                </c:pt>
                <c:pt idx="6">
                  <c:v>PWID</c:v>
                </c:pt>
                <c:pt idx="7">
                  <c:v>MSM-PWID</c:v>
                </c:pt>
                <c:pt idx="8">
                  <c:v>Heterosexual</c:v>
                </c:pt>
                <c:pt idx="10">
                  <c:v>Male</c:v>
                </c:pt>
                <c:pt idx="11">
                  <c:v>Female</c:v>
                </c:pt>
                <c:pt idx="12">
                  <c:v>Transfemale </c:v>
                </c:pt>
              </c:strCache>
            </c:strRef>
          </c:cat>
          <c:val>
            <c:numRef>
              <c:f>Sheet2!$D$2:$D$14</c:f>
              <c:numCache>
                <c:formatCode>0%</c:formatCode>
                <c:ptCount val="13"/>
                <c:pt idx="0">
                  <c:v>0.87</c:v>
                </c:pt>
                <c:pt idx="1">
                  <c:v>0.87</c:v>
                </c:pt>
                <c:pt idx="2">
                  <c:v>0.87</c:v>
                </c:pt>
                <c:pt idx="3">
                  <c:v>0.87</c:v>
                </c:pt>
                <c:pt idx="4">
                  <c:v>0.87</c:v>
                </c:pt>
                <c:pt idx="5">
                  <c:v>0.87</c:v>
                </c:pt>
                <c:pt idx="6">
                  <c:v>0.87</c:v>
                </c:pt>
                <c:pt idx="7">
                  <c:v>0.87</c:v>
                </c:pt>
                <c:pt idx="8">
                  <c:v>0.87</c:v>
                </c:pt>
                <c:pt idx="9">
                  <c:v>0.87</c:v>
                </c:pt>
                <c:pt idx="10">
                  <c:v>0.87</c:v>
                </c:pt>
                <c:pt idx="11">
                  <c:v>0.87</c:v>
                </c:pt>
                <c:pt idx="12">
                  <c:v>0.87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788992"/>
        <c:axId val="28787456"/>
      </c:lineChart>
      <c:catAx>
        <c:axId val="2877964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 rot="-27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8781184"/>
        <c:crosses val="autoZero"/>
        <c:auto val="1"/>
        <c:lblAlgn val="ctr"/>
        <c:lblOffset val="100"/>
        <c:noMultiLvlLbl val="0"/>
      </c:catAx>
      <c:valAx>
        <c:axId val="2878118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dirty="0"/>
                  <a:t>Survival Probability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8779648"/>
        <c:crosses val="autoZero"/>
        <c:crossBetween val="between"/>
      </c:valAx>
      <c:valAx>
        <c:axId val="28787456"/>
        <c:scaling>
          <c:orientation val="minMax"/>
          <c:max val="1"/>
          <c:min val="0"/>
        </c:scaling>
        <c:delete val="0"/>
        <c:axPos val="r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8788992"/>
        <c:crosses val="max"/>
        <c:crossBetween val="midCat"/>
        <c:majorUnit val="0.87"/>
        <c:minorUnit val="0.17399999999999999"/>
      </c:valAx>
      <c:catAx>
        <c:axId val="28788992"/>
        <c:scaling>
          <c:orientation val="minMax"/>
        </c:scaling>
        <c:delete val="0"/>
        <c:axPos val="t"/>
        <c:majorTickMark val="none"/>
        <c:minorTickMark val="none"/>
        <c:tickLblPos val="none"/>
        <c:crossAx val="28787456"/>
        <c:crosses val="max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3789224263633699"/>
          <c:y val="2.5323129789499198E-2"/>
          <c:w val="0.52396604938271596"/>
          <c:h val="5.9317541924227002E-2"/>
        </c:manualLayout>
      </c:layout>
      <c:overlay val="1"/>
      <c:spPr>
        <a:ln w="6350">
          <a:noFill/>
        </a:ln>
      </c:spPr>
      <c:txPr>
        <a:bodyPr/>
        <a:lstStyle/>
        <a:p>
          <a:pPr>
            <a:defRPr sz="13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85000"/>
      </a:schemeClr>
    </a:solidFill>
    <a:ln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0.20693</cdr:x>
      <cdr:y>0.08501</cdr:y>
    </cdr:from>
    <cdr:to>
      <cdr:x>0.23471</cdr:x>
      <cdr:y>0.16533</cdr:y>
    </cdr:to>
    <cdr:sp macro="" textlink="">
      <cdr:nvSpPr>
        <cdr:cNvPr id="5" name="Down Arrow 4"/>
        <cdr:cNvSpPr/>
      </cdr:nvSpPr>
      <cdr:spPr>
        <a:xfrm xmlns:a="http://schemas.openxmlformats.org/drawingml/2006/main">
          <a:off x="1702947" y="403225"/>
          <a:ext cx="228600" cy="381000"/>
        </a:xfrm>
        <a:prstGeom xmlns:a="http://schemas.openxmlformats.org/drawingml/2006/main" prst="downArrow">
          <a:avLst/>
        </a:prstGeom>
        <a:noFill xmlns:a="http://schemas.openxmlformats.org/drawingml/2006/main"/>
        <a:ln xmlns:a="http://schemas.openxmlformats.org/drawingml/2006/main">
          <a:solidFill>
            <a:srgbClr val="003399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BDD8C69-FD19-4C4C-A4BC-4C3201FBD15A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358B2D5-D161-1B42-8423-ECCCB7BE72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573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8B2D5-D161-1B42-8423-ECCCB7BE726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486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</a:rPr>
              <a:t>Improve health </a:t>
            </a:r>
            <a:r>
              <a:rPr lang="en-US" sz="2400" dirty="0"/>
              <a:t>for persons at risk for or living with HIV/AIDS in San Francisco.</a:t>
            </a:r>
          </a:p>
          <a:p>
            <a:pPr lvl="1"/>
            <a:r>
              <a:rPr lang="en-US" sz="2000" dirty="0"/>
              <a:t>Emphasis on </a:t>
            </a:r>
            <a:r>
              <a:rPr lang="en-US" sz="2000" u="sng" dirty="0"/>
              <a:t>achieving health equity.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FF0000"/>
                </a:solidFill>
              </a:rPr>
              <a:t>Create innovative programs </a:t>
            </a:r>
            <a:r>
              <a:rPr lang="en-US" sz="2400" dirty="0"/>
              <a:t>and demonstrate impact with </a:t>
            </a:r>
            <a:r>
              <a:rPr lang="en-US" sz="2400" u="sng" dirty="0"/>
              <a:t>measurable objectives.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FF0000"/>
                </a:solidFill>
              </a:rPr>
              <a:t>Secure multi-sector funding </a:t>
            </a:r>
            <a:r>
              <a:rPr lang="en-US" sz="2400" dirty="0"/>
              <a:t>and support for existing and new programs.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FF0000"/>
                </a:solidFill>
              </a:rPr>
              <a:t>Exchange best practices </a:t>
            </a:r>
            <a:r>
              <a:rPr lang="en-US" sz="2400" dirty="0"/>
              <a:t>with other cities.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7464F-A52D-7941-87B4-DB60B5B896E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59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8B2D5-D161-1B42-8423-ECCCB7BE726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634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8B2D5-D161-1B42-8423-ECCCB7BE726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688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8B2D5-D161-1B42-8423-ECCCB7BE726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65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8B2D5-D161-1B42-8423-ECCCB7BE726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497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8B2D5-D161-1B42-8423-ECCCB7BE726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346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8B2D5-D161-1B42-8423-ECCCB7BE726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319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8B2D5-D161-1B42-8423-ECCCB7BE726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958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dirty="0" err="1" smtClean="0"/>
              <a:t>EndTheEpidemic</a:t>
            </a:r>
            <a:endParaRPr lang="en-US" dirty="0" smtClean="0"/>
          </a:p>
          <a:p>
            <a:r>
              <a:rPr lang="en-US" dirty="0" smtClean="0"/>
              <a:t>#</a:t>
            </a:r>
            <a:r>
              <a:rPr lang="en-US" dirty="0" err="1" smtClean="0"/>
              <a:t>GettingToZeroSF</a:t>
            </a:r>
            <a:endParaRPr lang="en-US" dirty="0" smtClean="0"/>
          </a:p>
          <a:p>
            <a:r>
              <a:rPr lang="en-US" dirty="0" smtClean="0"/>
              <a:t>#</a:t>
            </a:r>
            <a:r>
              <a:rPr lang="en-US" dirty="0" err="1" smtClean="0"/>
              <a:t>EndAIDSWashington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7464F-A52D-7941-87B4-DB60B5B896E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99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7201-8EC3-0846-958E-2A30F8144916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9977-0C43-E94E-AE8F-E141E7EDBD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69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7201-8EC3-0846-958E-2A30F8144916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9977-0C43-E94E-AE8F-E141E7EDBD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80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7201-8EC3-0846-958E-2A30F8144916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9977-0C43-E94E-AE8F-E141E7EDBD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002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7201-8EC3-0846-958E-2A30F8144916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9977-0C43-E94E-AE8F-E141E7EDBD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52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7201-8EC3-0846-958E-2A30F8144916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9977-0C43-E94E-AE8F-E141E7EDBD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35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7201-8EC3-0846-958E-2A30F8144916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9977-0C43-E94E-AE8F-E141E7EDBD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22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7201-8EC3-0846-958E-2A30F8144916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9977-0C43-E94E-AE8F-E141E7EDBD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77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7201-8EC3-0846-958E-2A30F8144916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9977-0C43-E94E-AE8F-E141E7EDBD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159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7201-8EC3-0846-958E-2A30F8144916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9977-0C43-E94E-AE8F-E141E7EDBD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91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7201-8EC3-0846-958E-2A30F8144916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9977-0C43-E94E-AE8F-E141E7EDBD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33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7201-8EC3-0846-958E-2A30F8144916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9977-0C43-E94E-AE8F-E141E7EDBD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34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201-8EC3-0846-958E-2A30F8144916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C9977-0C43-E94E-AE8F-E141E7EDBD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jpe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gif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0380" y="479872"/>
            <a:ext cx="6818314" cy="505569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HIV Epidemiology Annual Report 2015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rgbClr val="002060"/>
                </a:solidFill>
              </a:rPr>
              <a:t>Susan Scheer, PhD, MPH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rgbClr val="002060"/>
                </a:solidFill>
              </a:rPr>
              <a:t>Director, HIV Epidemiology Section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rgbClr val="002060"/>
                </a:solidFill>
              </a:rPr>
              <a:t>ARCHES Branch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Strategies to Address Disparities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rgbClr val="002060"/>
                </a:solidFill>
              </a:rPr>
              <a:t>Hyman Scott, MD, MPH</a:t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>Medical Director, Clinical Research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rgbClr val="002060"/>
                </a:solidFill>
              </a:rPr>
              <a:t>Bridge HIV</a:t>
            </a:r>
          </a:p>
          <a:p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717" y="5147830"/>
            <a:ext cx="3849483" cy="15566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314" y="5286374"/>
            <a:ext cx="1468230" cy="144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6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5646"/>
            <a:ext cx="7772400" cy="1470025"/>
          </a:xfrm>
        </p:spPr>
        <p:txBody>
          <a:bodyPr/>
          <a:lstStyle/>
          <a:p>
            <a:r>
              <a:rPr lang="en-US" dirty="0" smtClean="0"/>
              <a:t>Getting to Zero</a:t>
            </a:r>
            <a:br>
              <a:rPr lang="en-US" dirty="0" smtClean="0"/>
            </a:br>
            <a:r>
              <a:rPr lang="en-US" dirty="0" smtClean="0"/>
              <a:t>Addressing Unmet Needs</a:t>
            </a:r>
            <a:endParaRPr lang="en-US" dirty="0"/>
          </a:p>
        </p:txBody>
      </p:sp>
      <p:pic>
        <p:nvPicPr>
          <p:cNvPr id="7" name="Picture 6" descr="getting to zero concept_1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603" y="4624587"/>
            <a:ext cx="3011424" cy="1688592"/>
          </a:xfrm>
          <a:prstGeom prst="rect">
            <a:avLst/>
          </a:prstGeom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851025" y="2913347"/>
            <a:ext cx="582884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i="1" u="sng" dirty="0">
                <a:solidFill>
                  <a:schemeClr val="accent2"/>
                </a:solidFill>
              </a:rPr>
              <a:t>Zero</a:t>
            </a:r>
            <a:r>
              <a:rPr lang="en-US" sz="2800" b="1" i="1" dirty="0">
                <a:solidFill>
                  <a:schemeClr val="accent2"/>
                </a:solidFill>
              </a:rPr>
              <a:t> new HIV </a:t>
            </a:r>
            <a:r>
              <a:rPr lang="en-US" sz="2800" b="1" i="1" dirty="0" smtClean="0">
                <a:solidFill>
                  <a:schemeClr val="accent2"/>
                </a:solidFill>
              </a:rPr>
              <a:t>infections</a:t>
            </a:r>
          </a:p>
          <a:p>
            <a:pPr eaLnBrk="1" hangingPunct="1"/>
            <a:r>
              <a:rPr lang="en-US" sz="2800" b="1" i="1" u="sng" dirty="0" smtClean="0">
                <a:solidFill>
                  <a:schemeClr val="accent2"/>
                </a:solidFill>
              </a:rPr>
              <a:t>Zero</a:t>
            </a:r>
            <a:r>
              <a:rPr lang="en-US" sz="2800" b="1" i="1" dirty="0" smtClean="0">
                <a:solidFill>
                  <a:schemeClr val="accent2"/>
                </a:solidFill>
              </a:rPr>
              <a:t> HIV deaths</a:t>
            </a:r>
          </a:p>
          <a:p>
            <a:pPr eaLnBrk="1" hangingPunct="1"/>
            <a:r>
              <a:rPr lang="en-US" sz="2800" b="1" i="1" u="sng" dirty="0" smtClean="0">
                <a:solidFill>
                  <a:schemeClr val="accent2"/>
                </a:solidFill>
              </a:rPr>
              <a:t>Zero</a:t>
            </a:r>
            <a:r>
              <a:rPr lang="en-US" sz="2800" b="1" i="1" dirty="0" smtClean="0">
                <a:solidFill>
                  <a:schemeClr val="accent2"/>
                </a:solidFill>
              </a:rPr>
              <a:t> stigma </a:t>
            </a:r>
            <a:r>
              <a:rPr lang="en-US" sz="2800" b="1" i="1" dirty="0">
                <a:solidFill>
                  <a:schemeClr val="accent2"/>
                </a:solidFill>
              </a:rPr>
              <a:t>and discrimination </a:t>
            </a:r>
            <a:r>
              <a:rPr lang="en-US" sz="3200" b="1" i="1" dirty="0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761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>
                <a:solidFill>
                  <a:srgbClr val="C00000"/>
                </a:solidFill>
              </a:rPr>
              <a:t>Strategic priorities for San Francisco Getting to Zero </a:t>
            </a:r>
            <a:r>
              <a:rPr lang="en-US" b="1" dirty="0" smtClean="0">
                <a:solidFill>
                  <a:srgbClr val="C00000"/>
                </a:solidFill>
              </a:rPr>
              <a:t>Consortium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:\Users\staff\AppData\Local\Microsoft\Windows\Temporary Internet Files\Content.IE5\YL6I53XF\Pillar_ionic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12" y="3208450"/>
            <a:ext cx="1481070" cy="198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staff\AppData\Local\Microsoft\Windows\Temporary Internet Files\Content.IE5\YL6I53XF\Pillar_ionic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58" y="3208450"/>
            <a:ext cx="1469801" cy="198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staff\AppData\Local\Microsoft\Windows\Temporary Internet Files\Content.IE5\YL6I53XF\Pillar_ionic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425" y="3208450"/>
            <a:ext cx="1451017" cy="198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4567" y="1907670"/>
            <a:ext cx="15969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dirty="0">
                <a:solidFill>
                  <a:prstClr val="black"/>
                </a:solidFill>
              </a:rPr>
              <a:t>City-wide coordinated </a:t>
            </a:r>
            <a:r>
              <a:rPr lang="en-US" sz="2000" dirty="0" err="1">
                <a:solidFill>
                  <a:prstClr val="black"/>
                </a:solidFill>
              </a:rPr>
              <a:t>PrEP</a:t>
            </a:r>
            <a:r>
              <a:rPr lang="en-US" sz="2000" dirty="0">
                <a:solidFill>
                  <a:prstClr val="black"/>
                </a:solidFill>
              </a:rPr>
              <a:t> program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4912" y="1925254"/>
            <a:ext cx="1461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dirty="0">
                <a:solidFill>
                  <a:prstClr val="black"/>
                </a:solidFill>
              </a:rPr>
              <a:t>Rapid ART start with treatment hubs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311" y="1907670"/>
            <a:ext cx="1621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dirty="0">
                <a:solidFill>
                  <a:prstClr val="black"/>
                </a:solidFill>
              </a:rPr>
              <a:t>Linkage-engagement-retention in care </a:t>
            </a:r>
          </a:p>
        </p:txBody>
      </p:sp>
      <p:pic>
        <p:nvPicPr>
          <p:cNvPr id="10" name="Picture 4" descr="C:\Users\staff\AppData\Local\Microsoft\Windows\Temporary Internet Files\Content.IE5\YL6I53XF\Pillar_ionic.svg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51" y="3208450"/>
            <a:ext cx="1442434" cy="198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952550" y="5097413"/>
            <a:ext cx="6838682" cy="9144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black"/>
                </a:solidFill>
              </a:rPr>
              <a:t>HIV Prevention, Care, and Treatment Programs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29104" y="1974963"/>
            <a:ext cx="12621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dirty="0">
                <a:solidFill>
                  <a:prstClr val="black"/>
                </a:solidFill>
              </a:rPr>
              <a:t>Reducing HIV stigma</a:t>
            </a:r>
          </a:p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655842" y="3583666"/>
            <a:ext cx="5453063" cy="138499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smtClean="0"/>
              <a:t>Committee </a:t>
            </a:r>
            <a:r>
              <a:rPr lang="en-US" sz="2800" dirty="0"/>
              <a:t>for each </a:t>
            </a:r>
            <a:r>
              <a:rPr lang="en-US" sz="2800" dirty="0" smtClean="0"/>
              <a:t>initiative is </a:t>
            </a:r>
            <a:r>
              <a:rPr lang="en-US" sz="2800" dirty="0"/>
              <a:t>developing action plan, </a:t>
            </a:r>
            <a:r>
              <a:rPr lang="en-US" sz="2800" dirty="0" smtClean="0"/>
              <a:t>metrics and milestones.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02606" y="3471278"/>
            <a:ext cx="8229599" cy="156966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Vision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Become the first municipal jurisdiction in the United States to </a:t>
            </a:r>
            <a:r>
              <a:rPr lang="en-US" sz="2400" b="1" dirty="0" smtClean="0">
                <a:solidFill>
                  <a:schemeClr val="bg1"/>
                </a:solidFill>
              </a:rPr>
              <a:t>achieve the UNAIDS vision of “</a:t>
            </a:r>
            <a:r>
              <a:rPr lang="en-US" altLang="ja-JP" sz="2400" b="1" i="1" dirty="0" smtClean="0">
                <a:solidFill>
                  <a:schemeClr val="bg1"/>
                </a:solidFill>
              </a:rPr>
              <a:t>Getting to Zero</a:t>
            </a:r>
            <a:r>
              <a:rPr lang="en-US" sz="2400" b="1" dirty="0" smtClean="0">
                <a:solidFill>
                  <a:schemeClr val="bg1"/>
                </a:solidFill>
              </a:rPr>
              <a:t>”</a:t>
            </a:r>
          </a:p>
          <a:p>
            <a:pPr lvl="1">
              <a:defRPr/>
            </a:pPr>
            <a:endParaRPr lang="en-US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70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Supporting the Foundation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237033"/>
              </p:ext>
            </p:extLst>
          </p:nvPr>
        </p:nvGraphicFramePr>
        <p:xfrm>
          <a:off x="757449" y="1368184"/>
          <a:ext cx="7826992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1662"/>
                <a:gridCol w="52953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Population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Community Partners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Youth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Homeless Youth Alliance, Larkin Street Youth Services, San Francisco AIDS Foundation (SFAF) DREAAM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African American</a:t>
                      </a:r>
                      <a:r>
                        <a:rPr lang="en-US" baseline="0" dirty="0" smtClean="0"/>
                        <a:t> MSM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SFAF Black Brothers Esteem, DREAAM,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Rafiki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Wellness.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Lyon-Martin.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Latino MSM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Familiar de la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Raza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Mission Neighborhood Health Center, AGUILAS, SFAF El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 women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Asian and Pacific Islander Wellness Center, El/La, St James,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Familiar de la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Raza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Native American AIDS Project.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People who are affected by homelessness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Homeless Youth Alliance, Glide, San Francisco AIDS Foundation.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23833" y="5841243"/>
            <a:ext cx="5500047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SFDPH/City investment in HIV and GTZ is central to our efforts.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3678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6458"/>
            <a:ext cx="8229600" cy="8636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Increasing PrEP uptake among MSM of color, young MSM, and Trans women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5805" y="5787331"/>
            <a:ext cx="4520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**Award GTZ PrEP RFPs in 2017**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61971"/>
            <a:ext cx="8229600" cy="407598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Community-based </a:t>
            </a:r>
            <a:endParaRPr lang="en-US" dirty="0" smtClean="0"/>
          </a:p>
          <a:p>
            <a:pPr lvl="1"/>
            <a:r>
              <a:rPr lang="en-US" dirty="0" smtClean="0"/>
              <a:t>Increase PrEP services for African American MSM, Latino MSM, young MSM, and </a:t>
            </a:r>
            <a:r>
              <a:rPr lang="en-US" dirty="0" err="1" smtClean="0"/>
              <a:t>Transwomen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Emergency Truvada for youth unable to use patient assistance programs.</a:t>
            </a:r>
          </a:p>
          <a:p>
            <a:pPr lvl="1"/>
            <a:r>
              <a:rPr lang="en-US" dirty="0" smtClean="0"/>
              <a:t>Pharmacy Demo Project.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SFDPH</a:t>
            </a:r>
          </a:p>
          <a:p>
            <a:pPr lvl="1"/>
            <a:r>
              <a:rPr lang="en-US" dirty="0" smtClean="0"/>
              <a:t>PrEP Coordinator and PrEP Navigator to support a Tele-PrEP program in SFDPH Primary Care.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976037" y="3125972"/>
            <a:ext cx="3710763" cy="12926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600" u="sng" dirty="0" smtClean="0"/>
              <a:t>&gt;</a:t>
            </a:r>
            <a:r>
              <a:rPr lang="en-US" sz="2600" dirty="0" smtClean="0"/>
              <a:t>300 PrEP starts among these priority populations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9776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Project Pride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7368"/>
            <a:ext cx="8229600" cy="4075981"/>
          </a:xfrm>
        </p:spPr>
        <p:txBody>
          <a:bodyPr/>
          <a:lstStyle/>
          <a:p>
            <a:r>
              <a:rPr lang="en-US" sz="2400" dirty="0" smtClean="0"/>
              <a:t>Increase </a:t>
            </a:r>
            <a:r>
              <a:rPr lang="en-US" sz="2400" b="1" dirty="0" smtClean="0"/>
              <a:t>user knowledge and interest </a:t>
            </a:r>
            <a:r>
              <a:rPr lang="en-US" sz="2400" dirty="0" smtClean="0"/>
              <a:t>in PrEP</a:t>
            </a:r>
          </a:p>
          <a:p>
            <a:pPr lvl="1"/>
            <a:r>
              <a:rPr lang="en-US" sz="2000" dirty="0" smtClean="0"/>
              <a:t>Social marketing campaign, Popular Opinion Leader </a:t>
            </a:r>
          </a:p>
          <a:p>
            <a:r>
              <a:rPr lang="en-US" sz="2400" dirty="0" smtClean="0"/>
              <a:t>Increase </a:t>
            </a:r>
            <a:r>
              <a:rPr lang="en-US" sz="2400" b="1" dirty="0" smtClean="0"/>
              <a:t>linkage</a:t>
            </a:r>
            <a:r>
              <a:rPr lang="en-US" sz="2400" dirty="0" smtClean="0"/>
              <a:t> of focus populations to PrEP</a:t>
            </a:r>
          </a:p>
          <a:p>
            <a:pPr lvl="1"/>
            <a:r>
              <a:rPr lang="en-US" sz="2000" dirty="0" smtClean="0"/>
              <a:t>City-wide PrEP coordinator and navigator using innovative social media strategies</a:t>
            </a:r>
          </a:p>
          <a:p>
            <a:pPr lvl="1"/>
            <a:r>
              <a:rPr lang="en-US" sz="2000" dirty="0" smtClean="0"/>
              <a:t>“Data-to-PrEP”– use of STI surveillance to link patients diagnosed with rectal STIs and syphilis to PrEP</a:t>
            </a:r>
          </a:p>
          <a:p>
            <a:pPr lvl="1"/>
            <a:r>
              <a:rPr lang="en-US" sz="2000" dirty="0" smtClean="0"/>
              <a:t>PrEP navigators Group: share best practices</a:t>
            </a:r>
          </a:p>
          <a:p>
            <a:r>
              <a:rPr lang="en-US" sz="2400" dirty="0" smtClean="0"/>
              <a:t> Increase </a:t>
            </a:r>
            <a:r>
              <a:rPr lang="en-US" sz="2400" b="1" dirty="0" smtClean="0"/>
              <a:t>primary care provider engagement </a:t>
            </a:r>
            <a:r>
              <a:rPr lang="en-US" sz="2400" dirty="0" smtClean="0"/>
              <a:t>in PrEP</a:t>
            </a:r>
          </a:p>
          <a:p>
            <a:pPr lvl="1"/>
            <a:r>
              <a:rPr lang="en-US" sz="2000" dirty="0" smtClean="0"/>
              <a:t>Public Health Detailing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418" y="5331726"/>
            <a:ext cx="3505200" cy="132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Expand City-wide RAPID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45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Focus on </a:t>
            </a:r>
            <a:r>
              <a:rPr lang="en-US" b="1" dirty="0" smtClean="0"/>
              <a:t>providers serving MSM of color and youth.</a:t>
            </a:r>
          </a:p>
          <a:p>
            <a:pPr lvl="1"/>
            <a:r>
              <a:rPr lang="en-US" dirty="0"/>
              <a:t>Evaluation of process and outcome measures, stratified by age, race/ethnicity, and gender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Academic Detailing</a:t>
            </a:r>
          </a:p>
          <a:p>
            <a:pPr lvl="1"/>
            <a:r>
              <a:rPr lang="en-US" dirty="0" smtClean="0"/>
              <a:t>Provider training and technical assistance for RAPID hubs across SF.</a:t>
            </a:r>
          </a:p>
          <a:p>
            <a:r>
              <a:rPr lang="en-US" b="1" dirty="0" smtClean="0"/>
              <a:t>LINCS RAPID Specialist</a:t>
            </a:r>
          </a:p>
          <a:p>
            <a:pPr lvl="1"/>
            <a:r>
              <a:rPr lang="en-US" dirty="0" smtClean="0"/>
              <a:t>Support RAPID implementation for all newly diagnosed patients in SF.</a:t>
            </a:r>
            <a:endParaRPr 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020186" y="5751533"/>
            <a:ext cx="4997301" cy="89255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600" dirty="0" smtClean="0"/>
              <a:t>Decrease time from diagnosis to viral suppression.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3605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Increasing Retention and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Re-engagement in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8"/>
            <a:ext cx="8229600" cy="4353461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Increasing support services for Persons living with HIV</a:t>
            </a:r>
          </a:p>
          <a:p>
            <a:pPr lvl="1"/>
            <a:r>
              <a:rPr lang="en-US" dirty="0" smtClean="0"/>
              <a:t>Community-based Intensive Case Management (via RFP)</a:t>
            </a:r>
          </a:p>
          <a:p>
            <a:pPr lvl="1"/>
            <a:r>
              <a:rPr lang="en-US" dirty="0" smtClean="0"/>
              <a:t>Addressing Food Insecurity (via RFP)</a:t>
            </a:r>
          </a:p>
          <a:p>
            <a:pPr lvl="1"/>
            <a:r>
              <a:rPr lang="en-US" dirty="0" smtClean="0"/>
              <a:t>Increasing Employment Training (via RFP)</a:t>
            </a:r>
          </a:p>
          <a:p>
            <a:pPr lvl="1"/>
            <a:r>
              <a:rPr lang="en-US" dirty="0" smtClean="0"/>
              <a:t>In-home Support for those over 50 (via RFP)</a:t>
            </a:r>
          </a:p>
          <a:p>
            <a:r>
              <a:rPr lang="en-US" b="1" dirty="0" smtClean="0"/>
              <a:t>ZSFGH PHAST Team at Ward 86</a:t>
            </a:r>
          </a:p>
          <a:p>
            <a:r>
              <a:rPr lang="en-US" b="1" dirty="0" smtClean="0"/>
              <a:t>Expanded Navigation services </a:t>
            </a:r>
          </a:p>
          <a:p>
            <a:pPr lvl="1"/>
            <a:r>
              <a:rPr lang="en-US" b="1" dirty="0" smtClean="0"/>
              <a:t>LINCS Team </a:t>
            </a:r>
            <a:r>
              <a:rPr lang="en-US" dirty="0" smtClean="0"/>
              <a:t>(MAC AIDS Yr. 2)</a:t>
            </a:r>
          </a:p>
          <a:p>
            <a:pPr lvl="1"/>
            <a:r>
              <a:rPr lang="en-US" dirty="0" smtClean="0"/>
              <a:t>Data to Care</a:t>
            </a:r>
            <a:endParaRPr lang="en-US" dirty="0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281683" y="4260888"/>
            <a:ext cx="3616657" cy="169277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600" dirty="0" smtClean="0"/>
              <a:t>Increase viral suppression among those most likely to be out of care.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5498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Addressing Stigma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2904"/>
            <a:ext cx="8229600" cy="4075981"/>
          </a:xfrm>
        </p:spPr>
        <p:txBody>
          <a:bodyPr/>
          <a:lstStyle/>
          <a:p>
            <a:r>
              <a:rPr lang="en-US" b="1" dirty="0" smtClean="0"/>
              <a:t>Develop an anti-stigma initiative </a:t>
            </a:r>
            <a:r>
              <a:rPr lang="en-US" dirty="0" smtClean="0"/>
              <a:t>(via RFP)</a:t>
            </a:r>
          </a:p>
          <a:p>
            <a:pPr lvl="1"/>
            <a:r>
              <a:rPr lang="en-US" dirty="0" smtClean="0"/>
              <a:t>Stigma is an important barrier for HIV prevention, care, and treatment.</a:t>
            </a:r>
          </a:p>
          <a:p>
            <a:pPr lvl="1"/>
            <a:r>
              <a:rPr lang="en-US" dirty="0" smtClean="0"/>
              <a:t>Create an initiative with sustainable impact on the community and providers.</a:t>
            </a:r>
          </a:p>
          <a:p>
            <a:pPr lvl="1"/>
            <a:r>
              <a:rPr lang="en-US" dirty="0" smtClean="0"/>
              <a:t>Representation from disproportionally impacted communities: young MSM and MSM &gt;50; MSM of color; and women at risk.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743687" y="5484196"/>
            <a:ext cx="5688419" cy="89255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600" dirty="0" smtClean="0"/>
              <a:t>Increase capacity to address HIV-related stigma in SF.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08562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www.GettingToZeroSF.org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8372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u="sng" dirty="0"/>
              <a:t>Steering Committee</a:t>
            </a:r>
          </a:p>
          <a:p>
            <a:pPr marL="0" indent="0" algn="ctr">
              <a:buNone/>
            </a:pPr>
            <a:r>
              <a:rPr lang="en-US" dirty="0"/>
              <a:t>Susan Buchbinder</a:t>
            </a:r>
          </a:p>
          <a:p>
            <a:pPr marL="0" indent="0" algn="ctr">
              <a:buNone/>
            </a:pPr>
            <a:r>
              <a:rPr lang="en-US" dirty="0"/>
              <a:t>Susana </a:t>
            </a:r>
            <a:r>
              <a:rPr lang="en-US" dirty="0" err="1"/>
              <a:t>Cáceres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David Gonzalez</a:t>
            </a:r>
          </a:p>
          <a:p>
            <a:pPr marL="0" indent="0" algn="ctr">
              <a:buNone/>
            </a:pPr>
            <a:r>
              <a:rPr lang="en-US" dirty="0"/>
              <a:t>Diane Havlir</a:t>
            </a:r>
          </a:p>
          <a:p>
            <a:pPr marL="0" indent="0" algn="ctr">
              <a:buNone/>
            </a:pPr>
            <a:r>
              <a:rPr lang="en-US" dirty="0"/>
              <a:t>Joe Hollendoner</a:t>
            </a:r>
          </a:p>
          <a:p>
            <a:pPr marL="0" indent="0" algn="ctr">
              <a:buNone/>
            </a:pPr>
            <a:r>
              <a:rPr lang="en-US" dirty="0"/>
              <a:t>Jenna Rapues</a:t>
            </a:r>
          </a:p>
          <a:p>
            <a:pPr marL="0" indent="0" algn="ctr">
              <a:buNone/>
            </a:pPr>
            <a:r>
              <a:rPr lang="en-US" dirty="0"/>
              <a:t>Hyman </a:t>
            </a:r>
            <a:r>
              <a:rPr lang="en-US" dirty="0" smtClean="0"/>
              <a:t>Scott</a:t>
            </a:r>
          </a:p>
          <a:p>
            <a:pPr marL="0" indent="0" algn="ctr">
              <a:buNone/>
            </a:pPr>
            <a:r>
              <a:rPr lang="en-US" dirty="0" smtClean="0"/>
              <a:t>Tracey Packer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Jeff Sheehy</a:t>
            </a:r>
          </a:p>
          <a:p>
            <a:pPr marL="0" indent="0" algn="ctr">
              <a:buNone/>
            </a:pPr>
            <a:r>
              <a:rPr lang="en-US" dirty="0"/>
              <a:t>Chip Supanich</a:t>
            </a:r>
          </a:p>
          <a:p>
            <a:pPr marL="0" indent="0" algn="ctr">
              <a:buNone/>
            </a:pPr>
            <a:r>
              <a:rPr lang="en-US" dirty="0"/>
              <a:t>Lance Toma</a:t>
            </a:r>
          </a:p>
          <a:p>
            <a:pPr marL="0" indent="0" algn="ctr">
              <a:buNone/>
            </a:pPr>
            <a:r>
              <a:rPr lang="en-US" dirty="0"/>
              <a:t>Shannon Weber</a:t>
            </a:r>
          </a:p>
          <a:p>
            <a:pPr marL="0" indent="0" algn="ctr">
              <a:buNone/>
            </a:pPr>
            <a:r>
              <a:rPr lang="en-US" dirty="0"/>
              <a:t>Dana van </a:t>
            </a:r>
            <a:r>
              <a:rPr lang="en-US" dirty="0" err="1"/>
              <a:t>Gorder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Rafael Velazquez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2110"/>
            <a:ext cx="4038600" cy="135339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C00000"/>
                </a:solidFill>
              </a:rPr>
              <a:t>Many thanks to the &gt;200 members for all of their volunteer work!</a:t>
            </a:r>
          </a:p>
        </p:txBody>
      </p:sp>
      <p:pic>
        <p:nvPicPr>
          <p:cNvPr id="5122" name="Picture 2" descr="C:\Users\Susan Buchbinder\Pictures\PHP+UCSF stack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9" y="2524125"/>
            <a:ext cx="1251370" cy="144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usan Buchbinder\Pictures\HIVE Logo Final UR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60" y="3651785"/>
            <a:ext cx="1014400" cy="99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usan Buchbinder\Pictures\Logo Project Infor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191" y="2630971"/>
            <a:ext cx="837932" cy="79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usan Buchbinder\Pictures\SFAF-logo-high-r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804" y="4062414"/>
            <a:ext cx="834070" cy="83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Susan Buchbinder\Pictures\POH_logo_TM_CMY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328" y="3209378"/>
            <a:ext cx="969546" cy="93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Susan Buchbinder\Pictures\RGB Vertica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205" y="2598782"/>
            <a:ext cx="1155728" cy="69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Susan Buchbinder\Pictures\Shanti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686" y="2310656"/>
            <a:ext cx="505926" cy="109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Susan Buchbinder\Pictures\IFRSF 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544" y="3362135"/>
            <a:ext cx="904875" cy="63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Susan Buchbinder\Pictures\ASS LOGO Healing-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916" y="5380994"/>
            <a:ext cx="1738355" cy="33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3" b="15991"/>
          <a:stretch/>
        </p:blipFill>
        <p:spPr bwMode="auto">
          <a:xfrm>
            <a:off x="7694342" y="4188767"/>
            <a:ext cx="1298055" cy="49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28" r="52224"/>
          <a:stretch/>
        </p:blipFill>
        <p:spPr bwMode="auto">
          <a:xfrm>
            <a:off x="6238959" y="4227794"/>
            <a:ext cx="1041272" cy="101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146" y="5708131"/>
            <a:ext cx="1409728" cy="57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7" name="Picture 17" descr="C:\Users\Susan Buchbinder\Pictures\MNHC - Logo - Stacked - Color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058" y="4728933"/>
            <a:ext cx="768094" cy="76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C:\Users\Susan Buchbinder\Pictures\ppm_org_logo_fini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940" y="3651006"/>
            <a:ext cx="699719" cy="43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 descr="C:\Users\Susan Buchbinder\Pictures\PRC LOGO 4_24_TIF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22" y="4685289"/>
            <a:ext cx="981075" cy="43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C:\Users\Susan Buchbinder\Pictures\sfaetc_logo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722" y="5878746"/>
            <a:ext cx="668549" cy="73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1" name="Picture 21" descr="C:\Users\Susan Buchbinder\Pictures\ALRP MAIN Logo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157" y="5089749"/>
            <a:ext cx="744749" cy="49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C:\Users\Susan Buchbinder\Pictures\AHP-Logo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520" y="4843203"/>
            <a:ext cx="904877" cy="56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3" name="Picture 23" descr="C:\Users\Susan Buchbinder\Pictures\Westside-dark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876" y="5830599"/>
            <a:ext cx="604838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70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41" y="-10886"/>
            <a:ext cx="7988543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47687" y="5890519"/>
            <a:ext cx="1164774" cy="5551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572241" cy="13824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560784" y="0"/>
            <a:ext cx="572241" cy="13824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64154" y="5714146"/>
            <a:ext cx="1164774" cy="5551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62179" y="4560296"/>
            <a:ext cx="1164774" cy="5551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60204" y="3347071"/>
            <a:ext cx="1164774" cy="5551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25204" y="4380196"/>
            <a:ext cx="1164774" cy="5551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9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130629"/>
            <a:ext cx="8229600" cy="510639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 smtClean="0">
                <a:solidFill>
                  <a:srgbClr val="0070C0"/>
                </a:solidFill>
              </a:rPr>
              <a:t>Outline</a:t>
            </a:r>
            <a:r>
              <a:rPr lang="en-US" sz="2800" dirty="0" smtClean="0"/>
              <a:t>	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009" y="558140"/>
            <a:ext cx="8858992" cy="629985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1" dirty="0" smtClean="0"/>
              <a:t>Key </a:t>
            </a:r>
            <a:r>
              <a:rPr lang="en-US" sz="2000" b="1" dirty="0"/>
              <a:t>highlights from the recently released HIV Epidemiology Section’s 2015 </a:t>
            </a:r>
            <a:r>
              <a:rPr lang="en-US" sz="2000" b="1" dirty="0" smtClean="0"/>
              <a:t>Annual </a:t>
            </a:r>
            <a:r>
              <a:rPr lang="en-US" sz="2000" b="1" dirty="0"/>
              <a:t>R</a:t>
            </a:r>
            <a:r>
              <a:rPr lang="en-US" sz="2000" b="1" dirty="0" smtClean="0"/>
              <a:t>eport </a:t>
            </a:r>
            <a:r>
              <a:rPr lang="en-US" sz="2000" b="1" dirty="0"/>
              <a:t>including trends in key </a:t>
            </a:r>
            <a:r>
              <a:rPr lang="en-US" sz="2000" b="1" dirty="0" smtClean="0"/>
              <a:t>indicators</a:t>
            </a:r>
          </a:p>
          <a:p>
            <a:pPr marL="0" indent="0">
              <a:buNone/>
            </a:pPr>
            <a:endParaRPr lang="en-US" sz="1100" dirty="0" smtClean="0"/>
          </a:p>
          <a:p>
            <a:pPr lvl="1">
              <a:buFont typeface="Wingdings" pitchFamily="2" charset="2"/>
              <a:buChar char="§"/>
            </a:pPr>
            <a:r>
              <a:rPr lang="en-US" sz="1800" dirty="0"/>
              <a:t>Encouraging trends on the population level 			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/>
              <a:t>Overall declines in new HIV diagnoses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/>
              <a:t>Declines in deaths and late diagnoses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/>
              <a:t>Care and treatment items along the HIV care </a:t>
            </a:r>
            <a:r>
              <a:rPr lang="en-US" sz="1800" dirty="0" smtClean="0"/>
              <a:t>continuum</a:t>
            </a:r>
          </a:p>
          <a:p>
            <a:pPr lvl="2">
              <a:buFont typeface="Wingdings" pitchFamily="2" charset="2"/>
              <a:buChar char="§"/>
            </a:pPr>
            <a:endParaRPr lang="en-US" sz="1000" dirty="0"/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Not </a:t>
            </a:r>
            <a:r>
              <a:rPr lang="en-US" sz="1800" dirty="0"/>
              <a:t>all San Franciscans have </a:t>
            </a:r>
            <a:r>
              <a:rPr lang="en-US" sz="1800" dirty="0" smtClean="0"/>
              <a:t>experienced </a:t>
            </a:r>
            <a:r>
              <a:rPr lang="en-US" sz="1800" dirty="0"/>
              <a:t>the same </a:t>
            </a:r>
            <a:r>
              <a:rPr lang="en-US" sz="1800" dirty="0" smtClean="0"/>
              <a:t>improvements; significant </a:t>
            </a:r>
            <a:r>
              <a:rPr lang="en-US" sz="1800" dirty="0"/>
              <a:t>health disparities </a:t>
            </a:r>
            <a:r>
              <a:rPr lang="en-US" sz="1800" dirty="0" smtClean="0"/>
              <a:t>identified</a:t>
            </a:r>
            <a:endParaRPr lang="en-US" sz="1800" dirty="0"/>
          </a:p>
          <a:p>
            <a:pPr lvl="2">
              <a:buFont typeface="Wingdings" pitchFamily="2" charset="2"/>
              <a:buChar char="§"/>
            </a:pPr>
            <a:r>
              <a:rPr lang="en-US" sz="1800" dirty="0"/>
              <a:t>By </a:t>
            </a:r>
            <a:r>
              <a:rPr lang="en-US" sz="1800" dirty="0" smtClean="0"/>
              <a:t>race/ethnicity, particularly </a:t>
            </a:r>
            <a:r>
              <a:rPr lang="en-US" sz="1800" dirty="0"/>
              <a:t>African-Americans, in treatment and care outcomes, survival and new diagnoses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/>
              <a:t>Gender disparities in survival and viral suppression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/>
              <a:t>P</a:t>
            </a:r>
            <a:r>
              <a:rPr lang="en-US" sz="1800" dirty="0" smtClean="0"/>
              <a:t>eople who are homeless have very low engagement care </a:t>
            </a:r>
            <a:r>
              <a:rPr lang="en-US" sz="1800" dirty="0"/>
              <a:t>and </a:t>
            </a:r>
            <a:r>
              <a:rPr lang="en-US" sz="1800" dirty="0" smtClean="0"/>
              <a:t>viral </a:t>
            </a:r>
            <a:r>
              <a:rPr lang="en-US" sz="1800" dirty="0"/>
              <a:t>suppression </a:t>
            </a:r>
            <a:endParaRPr lang="en-US" sz="1800" dirty="0" smtClean="0"/>
          </a:p>
          <a:p>
            <a:pPr lvl="2">
              <a:buFont typeface="Wingdings" pitchFamily="2" charset="2"/>
              <a:buChar char="§"/>
            </a:pPr>
            <a:endParaRPr lang="en-US" sz="1000" dirty="0"/>
          </a:p>
          <a:p>
            <a:pPr lvl="0">
              <a:buFont typeface="Wingdings" pitchFamily="2" charset="2"/>
              <a:buChar char="v"/>
            </a:pPr>
            <a:r>
              <a:rPr lang="en-US" sz="2000" b="1" dirty="0" smtClean="0"/>
              <a:t>Efforts by Getting to Zero to Address Identified Disparities 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 smtClean="0"/>
              <a:t>Supporting </a:t>
            </a:r>
            <a:r>
              <a:rPr lang="en-US" sz="1800" dirty="0"/>
              <a:t>the existing HIV prevention, care, and treatment programs.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 smtClean="0"/>
              <a:t>Emphasis </a:t>
            </a:r>
            <a:r>
              <a:rPr lang="en-US" sz="1800" dirty="0"/>
              <a:t>on achieving health equity through innovative programs with measurable objectives.</a:t>
            </a: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6896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31" y="1446409"/>
            <a:ext cx="6235254" cy="472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1274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002060"/>
                </a:solidFill>
              </a:rPr>
              <a:t>Encouraging </a:t>
            </a:r>
            <a:r>
              <a:rPr lang="en-US" sz="3200" b="1" dirty="0">
                <a:solidFill>
                  <a:srgbClr val="002060"/>
                </a:solidFill>
              </a:rPr>
              <a:t>T</a:t>
            </a:r>
            <a:r>
              <a:rPr lang="en-US" sz="3200" b="1" dirty="0" smtClean="0">
                <a:solidFill>
                  <a:srgbClr val="002060"/>
                </a:solidFill>
              </a:rPr>
              <a:t>rends among Persons living with HIV and New diagnoses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8925" y="1417834"/>
            <a:ext cx="2238375" cy="4722002"/>
          </a:xfrm>
        </p:spPr>
        <p:txBody>
          <a:bodyPr>
            <a:normAutofit fontScale="92500" lnSpcReduction="20000"/>
          </a:bodyPr>
          <a:lstStyle/>
          <a:p>
            <a:pPr marL="228600" indent="-228600">
              <a:buFont typeface="Wingdings" pitchFamily="2" charset="2"/>
              <a:buChar char="§"/>
            </a:pPr>
            <a:r>
              <a:rPr lang="en-US" sz="2200" dirty="0" smtClean="0"/>
              <a:t>Overall 93% of PLWH are aware of their HIV status</a:t>
            </a:r>
          </a:p>
          <a:p>
            <a:pPr marL="228600" indent="-228600">
              <a:buFont typeface="Wingdings" pitchFamily="2" charset="2"/>
              <a:buChar char="§"/>
            </a:pPr>
            <a:r>
              <a:rPr lang="en-US" sz="2200" dirty="0" smtClean="0"/>
              <a:t>New diagnoses decreased 17% between 2014-2015</a:t>
            </a:r>
          </a:p>
          <a:p>
            <a:pPr marL="228600" indent="-228600">
              <a:buFont typeface="Wingdings" pitchFamily="2" charset="2"/>
              <a:buChar char="§"/>
            </a:pPr>
            <a:r>
              <a:rPr lang="en-US" sz="2200" dirty="0" smtClean="0"/>
              <a:t>Number of deaths is leveling </a:t>
            </a:r>
          </a:p>
          <a:p>
            <a:pPr marL="228600" indent="-228600">
              <a:buFont typeface="Wingdings" pitchFamily="2" charset="2"/>
              <a:buChar char="§"/>
            </a:pPr>
            <a:r>
              <a:rPr lang="en-US" sz="2200" dirty="0" smtClean="0"/>
              <a:t>Survival is improving; 60% of PLWH &gt;50yrs</a:t>
            </a:r>
          </a:p>
          <a:p>
            <a:pPr marL="228600" indent="-228600">
              <a:buFont typeface="Wingdings" pitchFamily="2" charset="2"/>
              <a:buChar char="§"/>
            </a:pPr>
            <a:r>
              <a:rPr lang="en-US" sz="2200" dirty="0" smtClean="0"/>
              <a:t>Late diagnoses declined from 21% in 2012 to 16% in 2015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 sz="2200" dirty="0" smtClean="0"/>
          </a:p>
          <a:p>
            <a:pPr marL="228600" indent="-228600"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36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" r="1675"/>
          <a:stretch/>
        </p:blipFill>
        <p:spPr bwMode="auto">
          <a:xfrm>
            <a:off x="4724399" y="2114548"/>
            <a:ext cx="3688977" cy="259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7887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2060"/>
                </a:solidFill>
              </a:rPr>
              <a:t>Improvements in the HIV Care Continuum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9600" y="2114548"/>
            <a:ext cx="3962400" cy="2590801"/>
            <a:chOff x="533400" y="1447800"/>
            <a:chExt cx="7924800" cy="5097076"/>
          </a:xfrm>
        </p:grpSpPr>
        <p:sp>
          <p:nvSpPr>
            <p:cNvPr id="10" name="Rectangle 9"/>
            <p:cNvSpPr/>
            <p:nvPr/>
          </p:nvSpPr>
          <p:spPr>
            <a:xfrm>
              <a:off x="533400" y="1447800"/>
              <a:ext cx="7924800" cy="50970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" t="3482" r="469" b="4153"/>
            <a:stretch/>
          </p:blipFill>
          <p:spPr bwMode="auto">
            <a:xfrm>
              <a:off x="798500" y="1447800"/>
              <a:ext cx="7507300" cy="5097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25" y="1224095"/>
            <a:ext cx="7924800" cy="517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65911142"/>
              </p:ext>
            </p:extLst>
          </p:nvPr>
        </p:nvGraphicFramePr>
        <p:xfrm>
          <a:off x="562098" y="1256752"/>
          <a:ext cx="8077200" cy="5139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6438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366" y="179327"/>
            <a:ext cx="8229600" cy="1020823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Disparities and Health Inequities:</a:t>
            </a:r>
          </a:p>
          <a:p>
            <a:pPr algn="l">
              <a:spcBef>
                <a:spcPts val="0"/>
              </a:spcBef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New HIV Diagnoses</a:t>
            </a:r>
          </a:p>
          <a:p>
            <a:pPr algn="l"/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050" y="1362099"/>
            <a:ext cx="816738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/>
              <a:t>New Diagnoses among African-Americans have remained stable between 2006 and 2015; all other racial/ethnicities have seen a decline in the number of new diagnoses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/>
              <a:t>African-Americans have the highest rate of HIV infection among all racial/ethnicities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 smtClean="0"/>
              <a:t>People </a:t>
            </a:r>
            <a:r>
              <a:rPr lang="en-US" sz="2400" dirty="0"/>
              <a:t>ages 30-39 are the group most likely to be diagnosed with HIV;  Ages 25-29 are the second most likely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/>
              <a:t>Consistently, over 70% of newly diagnosed cases are among MSM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/>
              <a:t>No decline in the proportion of homeless persons diagnosed with HIV --  between 2006 to 2013 approximately 10% of all new diagnoses are among the homeless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468438"/>
            <a:ext cx="8229600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473200"/>
            <a:ext cx="8229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63" y="1458913"/>
            <a:ext cx="8229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42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128"/>
            <a:ext cx="8229600" cy="114551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2060"/>
                </a:solidFill>
              </a:rPr>
              <a:t>Disparities and Health Inequities:</a:t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Late HIV Diagnosis by Race/Ethnicity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260367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ight Arrow 4"/>
          <p:cNvSpPr/>
          <p:nvPr/>
        </p:nvSpPr>
        <p:spPr>
          <a:xfrm rot="19887823">
            <a:off x="3500316" y="2923591"/>
            <a:ext cx="609600" cy="383070"/>
          </a:xfrm>
          <a:prstGeom prst="rightArrow">
            <a:avLst/>
          </a:pr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4193095"/>
              </p:ext>
            </p:extLst>
          </p:nvPr>
        </p:nvGraphicFramePr>
        <p:xfrm>
          <a:off x="457200" y="1600200"/>
          <a:ext cx="8229600" cy="474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2060"/>
                </a:solidFill>
              </a:rPr>
              <a:t>Disparities and Health Inequities: </a:t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Survival after AIDS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53453"/>
            <a:ext cx="8534400" cy="770472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002060"/>
                </a:solidFill>
              </a:rPr>
              <a:t>Disparities and Health Inequities: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Viral Suppression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108" y="990600"/>
            <a:ext cx="6593783" cy="5638800"/>
          </a:xfrm>
        </p:spPr>
      </p:pic>
      <p:sp>
        <p:nvSpPr>
          <p:cNvPr id="10" name="Rectangle 9"/>
          <p:cNvSpPr/>
          <p:nvPr/>
        </p:nvSpPr>
        <p:spPr>
          <a:xfrm>
            <a:off x="5943600" y="1524000"/>
            <a:ext cx="1295400" cy="5090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6248400" y="4092068"/>
            <a:ext cx="152400" cy="33705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6248400" y="5524820"/>
            <a:ext cx="152400" cy="476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6248400" y="6515420"/>
            <a:ext cx="152400" cy="476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95400" y="4045964"/>
            <a:ext cx="5943600" cy="4498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295400" y="5478588"/>
            <a:ext cx="5943600" cy="137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294120" y="6476872"/>
            <a:ext cx="5943600" cy="137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6248400" y="2110868"/>
            <a:ext cx="152400" cy="476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94158" y="2075625"/>
            <a:ext cx="5943600" cy="137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294158" y="2579113"/>
            <a:ext cx="5943600" cy="3069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6248400" y="2618292"/>
            <a:ext cx="152400" cy="1828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6248400" y="3272917"/>
            <a:ext cx="152400" cy="1828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294158" y="3226813"/>
            <a:ext cx="5943600" cy="3069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4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1" grpId="0" animBg="1"/>
      <p:bldP spid="12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904</Words>
  <Application>Microsoft Office PowerPoint</Application>
  <PresentationFormat>On-screen Show (4:3)</PresentationFormat>
  <Paragraphs>155</Paragraphs>
  <Slides>18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Outline </vt:lpstr>
      <vt:lpstr>Encouraging Trends among Persons living with HIV and New diagnoses</vt:lpstr>
      <vt:lpstr>Improvements in the HIV Care Continuum</vt:lpstr>
      <vt:lpstr>PowerPoint Presentation</vt:lpstr>
      <vt:lpstr>Disparities and Health Inequities: Late HIV Diagnosis by Race/Ethnicity</vt:lpstr>
      <vt:lpstr>Disparities and Health Inequities:  Survival after AIDS</vt:lpstr>
      <vt:lpstr>Disparities and Health Inequities: Viral Suppression</vt:lpstr>
      <vt:lpstr>Getting to Zero Addressing Unmet Needs</vt:lpstr>
      <vt:lpstr>Strategic priorities for San Francisco Getting to Zero Consortium</vt:lpstr>
      <vt:lpstr>Supporting the Foundation</vt:lpstr>
      <vt:lpstr>Increasing PrEP uptake among MSM of color, young MSM, and Trans women</vt:lpstr>
      <vt:lpstr>Project Pride</vt:lpstr>
      <vt:lpstr>Expand City-wide RAPID Program</vt:lpstr>
      <vt:lpstr>Increasing Retention and  Re-engagement in Care</vt:lpstr>
      <vt:lpstr>Addressing Stigma</vt:lpstr>
      <vt:lpstr>www.GettingToZeroSF.org</vt:lpstr>
    </vt:vector>
  </TitlesOfParts>
  <Company>SFDPH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Scheer</dc:creator>
  <cp:lastModifiedBy>susan scheer</cp:lastModifiedBy>
  <cp:revision>83</cp:revision>
  <cp:lastPrinted>2016-09-12T15:03:12Z</cp:lastPrinted>
  <dcterms:created xsi:type="dcterms:W3CDTF">2016-09-11T19:15:34Z</dcterms:created>
  <dcterms:modified xsi:type="dcterms:W3CDTF">2016-09-16T00:52:05Z</dcterms:modified>
</cp:coreProperties>
</file>